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8" r:id="rId2"/>
    <p:sldId id="265" r:id="rId3"/>
    <p:sldId id="267" r:id="rId4"/>
    <p:sldId id="268" r:id="rId5"/>
    <p:sldId id="269" r:id="rId6"/>
    <p:sldId id="270" r:id="rId7"/>
    <p:sldId id="271" r:id="rId8"/>
    <p:sldId id="272" r:id="rId9"/>
    <p:sldId id="273" r:id="rId10"/>
    <p:sldId id="274" r:id="rId11"/>
    <p:sldId id="275" r:id="rId12"/>
    <p:sldId id="276" r:id="rId13"/>
    <p:sldId id="277" r:id="rId14"/>
    <p:sldId id="289" r:id="rId15"/>
    <p:sldId id="280" r:id="rId16"/>
    <p:sldId id="281" r:id="rId17"/>
    <p:sldId id="284" r:id="rId18"/>
    <p:sldId id="285" r:id="rId19"/>
    <p:sldId id="286" r:id="rId20"/>
    <p:sldId id="288" r:id="rId21"/>
    <p:sldId id="287" r:id="rId22"/>
    <p:sldId id="278" r:id="rId23"/>
    <p:sldId id="260" r:id="rId24"/>
  </p:sldIdLst>
  <p:sldSz cx="9144000" cy="6858000" type="screen4x3"/>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63676" autoAdjust="0"/>
  </p:normalViewPr>
  <p:slideViewPr>
    <p:cSldViewPr snapToGrid="0" snapToObjects="1">
      <p:cViewPr>
        <p:scale>
          <a:sx n="68" d="100"/>
          <a:sy n="68" d="100"/>
        </p:scale>
        <p:origin x="-1440" y="6"/>
      </p:cViewPr>
      <p:guideLst>
        <p:guide orient="horz" pos="2160"/>
        <p:guide pos="2880"/>
      </p:guideLst>
    </p:cSldViewPr>
  </p:slideViewPr>
  <p:outlineViewPr>
    <p:cViewPr>
      <p:scale>
        <a:sx n="33" d="100"/>
        <a:sy n="33" d="100"/>
      </p:scale>
      <p:origin x="0" y="652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3C8EDBDA-83FF-4149-80F4-0E3FBCED8063}" type="datetimeFigureOut">
              <a:rPr lang="en-US" smtClean="0"/>
              <a:t>3/19/2018</a:t>
            </a:fld>
            <a:endParaRPr lang="en-US"/>
          </a:p>
        </p:txBody>
      </p:sp>
      <p:sp>
        <p:nvSpPr>
          <p:cNvPr id="4" name="Slide Image Placeholder 3"/>
          <p:cNvSpPr>
            <a:spLocks noGrp="1" noRot="1" noChangeAspect="1"/>
          </p:cNvSpPr>
          <p:nvPr>
            <p:ph type="sldImg" idx="2"/>
          </p:nvPr>
        </p:nvSpPr>
        <p:spPr>
          <a:xfrm>
            <a:off x="1150938" y="1233488"/>
            <a:ext cx="4440237" cy="33321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212" y="4751219"/>
            <a:ext cx="5393690" cy="38873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7317"/>
            <a:ext cx="2921582" cy="4953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8971" y="9377317"/>
            <a:ext cx="2921582" cy="495347"/>
          </a:xfrm>
          <a:prstGeom prst="rect">
            <a:avLst/>
          </a:prstGeom>
        </p:spPr>
        <p:txBody>
          <a:bodyPr vert="horz" lIns="91440" tIns="45720" rIns="91440" bIns="45720" rtlCol="0" anchor="b"/>
          <a:lstStyle>
            <a:lvl1pPr algn="r">
              <a:defRPr sz="1200"/>
            </a:lvl1pPr>
          </a:lstStyle>
          <a:p>
            <a:fld id="{BF099B5B-DFCD-B64A-B30F-C377B3D92963}" type="slidenum">
              <a:rPr lang="en-US" smtClean="0"/>
              <a:t>‹#›</a:t>
            </a:fld>
            <a:endParaRPr lang="en-US"/>
          </a:p>
        </p:txBody>
      </p:sp>
    </p:spTree>
    <p:extLst>
      <p:ext uri="{BB962C8B-B14F-4D97-AF65-F5344CB8AC3E}">
        <p14:creationId xmlns:p14="http://schemas.microsoft.com/office/powerpoint/2010/main" val="343547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 – solicitor for 18 years, last 8 at Howells, last 4 working on the discrimination contract.</a:t>
            </a:r>
          </a:p>
          <a:p>
            <a:r>
              <a:rPr lang="en-GB" dirty="0" smtClean="0"/>
              <a:t>PB: Solicitor</a:t>
            </a:r>
            <a:r>
              <a:rPr lang="en-GB" baseline="0" dirty="0" smtClean="0"/>
              <a:t> at the Public Law Project since 2014; instructed in challenges to the LASPO statutory scheme and subsequent legal aid related issues.</a:t>
            </a:r>
            <a:endParaRPr lang="en-GB" dirty="0"/>
          </a:p>
        </p:txBody>
      </p:sp>
      <p:sp>
        <p:nvSpPr>
          <p:cNvPr id="4" name="Slide Number Placeholder 3"/>
          <p:cNvSpPr>
            <a:spLocks noGrp="1"/>
          </p:cNvSpPr>
          <p:nvPr>
            <p:ph type="sldNum" sz="quarter" idx="10"/>
          </p:nvPr>
        </p:nvSpPr>
        <p:spPr/>
        <p:txBody>
          <a:bodyPr/>
          <a:lstStyle/>
          <a:p>
            <a:fld id="{BF099B5B-DFCD-B64A-B30F-C377B3D92963}" type="slidenum">
              <a:rPr lang="en-US" smtClean="0"/>
              <a:t>1</a:t>
            </a:fld>
            <a:endParaRPr lang="en-US"/>
          </a:p>
        </p:txBody>
      </p:sp>
    </p:spTree>
    <p:extLst>
      <p:ext uri="{BB962C8B-B14F-4D97-AF65-F5344CB8AC3E}">
        <p14:creationId xmlns:p14="http://schemas.microsoft.com/office/powerpoint/2010/main" val="3024363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AE90EF-9391-445D-AF05-ED13D2E3A146}" type="slidenum">
              <a:rPr lang="en-GB" smtClean="0"/>
              <a:t>10</a:t>
            </a:fld>
            <a:endParaRPr lang="en-GB"/>
          </a:p>
        </p:txBody>
      </p:sp>
    </p:spTree>
    <p:extLst>
      <p:ext uri="{BB962C8B-B14F-4D97-AF65-F5344CB8AC3E}">
        <p14:creationId xmlns:p14="http://schemas.microsoft.com/office/powerpoint/2010/main" val="875728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AE90EF-9391-445D-AF05-ED13D2E3A146}" type="slidenum">
              <a:rPr lang="en-GB" smtClean="0"/>
              <a:t>11</a:t>
            </a:fld>
            <a:endParaRPr lang="en-GB"/>
          </a:p>
        </p:txBody>
      </p:sp>
    </p:spTree>
    <p:extLst>
      <p:ext uri="{BB962C8B-B14F-4D97-AF65-F5344CB8AC3E}">
        <p14:creationId xmlns:p14="http://schemas.microsoft.com/office/powerpoint/2010/main" val="269840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099B5B-DFCD-B64A-B30F-C377B3D92963}" type="slidenum">
              <a:rPr lang="en-US" smtClean="0"/>
              <a:t>12</a:t>
            </a:fld>
            <a:endParaRPr lang="en-US"/>
          </a:p>
        </p:txBody>
      </p:sp>
    </p:spTree>
    <p:extLst>
      <p:ext uri="{BB962C8B-B14F-4D97-AF65-F5344CB8AC3E}">
        <p14:creationId xmlns:p14="http://schemas.microsoft.com/office/powerpoint/2010/main" val="155321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NB funding</a:t>
            </a:r>
            <a:r>
              <a:rPr lang="en-US" baseline="0" dirty="0" smtClean="0"/>
              <a:t> subject to cost limit and cost protection subject to scope limit.</a:t>
            </a:r>
          </a:p>
          <a:p>
            <a:r>
              <a:rPr lang="en-US" baseline="0" dirty="0" smtClean="0"/>
              <a:t>Focus here on Full Representation; Investigative Representation is only available for as long as the prospects of the claim succeeding are unclear.</a:t>
            </a:r>
            <a:endParaRPr lang="en-US" dirty="0" smtClean="0"/>
          </a:p>
        </p:txBody>
      </p:sp>
      <p:sp>
        <p:nvSpPr>
          <p:cNvPr id="4" name="Slide Number Placeholder 3"/>
          <p:cNvSpPr>
            <a:spLocks noGrp="1"/>
          </p:cNvSpPr>
          <p:nvPr>
            <p:ph type="sldNum" sz="quarter" idx="10"/>
          </p:nvPr>
        </p:nvSpPr>
        <p:spPr/>
        <p:txBody>
          <a:bodyPr/>
          <a:lstStyle/>
          <a:p>
            <a:fld id="{BF099B5B-DFCD-B64A-B30F-C377B3D92963}" type="slidenum">
              <a:rPr lang="en-US" smtClean="0"/>
              <a:t>13</a:t>
            </a:fld>
            <a:endParaRPr lang="en-US"/>
          </a:p>
        </p:txBody>
      </p:sp>
    </p:spTree>
    <p:extLst>
      <p:ext uri="{BB962C8B-B14F-4D97-AF65-F5344CB8AC3E}">
        <p14:creationId xmlns:p14="http://schemas.microsoft.com/office/powerpoint/2010/main" val="765050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099B5B-DFCD-B64A-B30F-C377B3D92963}" type="slidenum">
              <a:rPr lang="en-US" smtClean="0"/>
              <a:t>14</a:t>
            </a:fld>
            <a:endParaRPr lang="en-US"/>
          </a:p>
        </p:txBody>
      </p:sp>
    </p:spTree>
    <p:extLst>
      <p:ext uri="{BB962C8B-B14F-4D97-AF65-F5344CB8AC3E}">
        <p14:creationId xmlns:p14="http://schemas.microsoft.com/office/powerpoint/2010/main" val="1047019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Primarily claim for damages: cost-benefit ratios</a:t>
            </a:r>
            <a:endParaRPr lang="en-GB" sz="1200"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1:1 – where prospects of success very good</a:t>
            </a:r>
            <a:endParaRPr lang="en-GB" sz="1200" i="1"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1:2 – where prospects of success good</a:t>
            </a:r>
            <a:endParaRPr lang="en-GB" sz="1200" i="1" kern="1200" dirty="0" smtClean="0">
              <a:solidFill>
                <a:schemeClr val="tx1"/>
              </a:solidFill>
              <a:effectLst/>
              <a:latin typeface="+mn-lt"/>
              <a:ea typeface="+mn-ea"/>
              <a:cs typeface="+mn-cs"/>
            </a:endParaRPr>
          </a:p>
          <a:p>
            <a:pPr lvl="1"/>
            <a:r>
              <a:rPr lang="en-US" sz="1200" i="1" kern="1200" dirty="0" smtClean="0">
                <a:solidFill>
                  <a:schemeClr val="tx1"/>
                </a:solidFill>
                <a:effectLst/>
                <a:latin typeface="+mn-lt"/>
                <a:ea typeface="+mn-ea"/>
                <a:cs typeface="+mn-cs"/>
              </a:rPr>
              <a:t>1:4 – where prospects of success moderate</a:t>
            </a:r>
            <a:endParaRPr lang="en-GB" sz="1200" i="1"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Not primarily a claim for damages, and not of significant wider public interest, the reasonable private paying individual test applies:</a:t>
            </a:r>
          </a:p>
          <a:p>
            <a:pPr lvl="0"/>
            <a:r>
              <a:rPr lang="en-GB" sz="1200" i="1" kern="1200" dirty="0" smtClean="0">
                <a:solidFill>
                  <a:schemeClr val="tx1"/>
                </a:solidFill>
                <a:effectLst/>
                <a:latin typeface="+mn-lt"/>
                <a:ea typeface="+mn-ea"/>
                <a:cs typeface="+mn-cs"/>
              </a:rPr>
              <a:t>“the potential benefit to be gained from the provision of civil legal services justifies the likely costs, such that a reasonable private paying individual would be prepared to start or continue the proceedings having regard to the prospects of success and all the other circumstances of the case.” </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 SWPI</a:t>
            </a:r>
            <a:r>
              <a:rPr lang="en-US" sz="1200" b="0" kern="1200" baseline="0" dirty="0" smtClean="0">
                <a:solidFill>
                  <a:schemeClr val="tx1"/>
                </a:solidFill>
                <a:effectLst/>
                <a:latin typeface="+mn-lt"/>
                <a:ea typeface="+mn-ea"/>
                <a:cs typeface="+mn-cs"/>
              </a:rPr>
              <a:t> proportionality: </a:t>
            </a:r>
            <a:r>
              <a:rPr lang="en-GB" sz="1200" i="1" kern="1200" dirty="0" smtClean="0">
                <a:solidFill>
                  <a:schemeClr val="tx1"/>
                </a:solidFill>
                <a:effectLst/>
                <a:latin typeface="+mn-lt"/>
                <a:ea typeface="+mn-ea"/>
                <a:cs typeface="+mn-cs"/>
              </a:rPr>
              <a:t>the likely benefits of the proceedings to the individual and others justify the likely costs, having regard to the prospects of success and all the other circumstances of the case. </a:t>
            </a:r>
            <a:endParaRPr lang="en-US" sz="1200" b="0" i="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Discrimination claims can be high</a:t>
            </a:r>
            <a:r>
              <a:rPr lang="en-US" sz="1200" kern="1200" baseline="0" dirty="0" smtClean="0">
                <a:solidFill>
                  <a:schemeClr val="tx1"/>
                </a:solidFill>
                <a:effectLst/>
                <a:latin typeface="+mn-lt"/>
                <a:ea typeface="+mn-ea"/>
                <a:cs typeface="+mn-cs"/>
              </a:rPr>
              <a:t> cost in relation to the level of quantum recovered, and will often struggle to meet the ratios. A claim can be 50% + likely to succeed, but not meet the requirements of the cost-benefit test.</a:t>
            </a:r>
            <a:r>
              <a:rPr lang="en-US" sz="1200" kern="1200" dirty="0" smtClean="0">
                <a:solidFill>
                  <a:schemeClr val="tx1"/>
                </a:solidFill>
                <a:effectLst/>
                <a:latin typeface="+mn-lt"/>
                <a:ea typeface="+mn-ea"/>
                <a:cs typeface="+mn-cs"/>
              </a:rPr>
              <a:t> This</a:t>
            </a:r>
            <a:r>
              <a:rPr lang="en-US" sz="1200" kern="1200" baseline="0" dirty="0" smtClean="0">
                <a:solidFill>
                  <a:schemeClr val="tx1"/>
                </a:solidFill>
                <a:effectLst/>
                <a:latin typeface="+mn-lt"/>
                <a:ea typeface="+mn-ea"/>
                <a:cs typeface="+mn-cs"/>
              </a:rPr>
              <a:t> raises questions about whether the merits criteria are too restrictive in light of the importance of discrimination claims to the claimant and society, and whether there is a risk that an individual’s rights under Article 6 ECHR could be breached because the merits criteria prevent them from accessing the court to bring their discrimination claim.</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BF099B5B-DFCD-B64A-B30F-C377B3D92963}" type="slidenum">
              <a:rPr lang="en-US" smtClean="0"/>
              <a:t>15</a:t>
            </a:fld>
            <a:endParaRPr lang="en-US"/>
          </a:p>
        </p:txBody>
      </p:sp>
    </p:spTree>
    <p:extLst>
      <p:ext uri="{BB962C8B-B14F-4D97-AF65-F5344CB8AC3E}">
        <p14:creationId xmlns:p14="http://schemas.microsoft.com/office/powerpoint/2010/main" val="1716956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099B5B-DFCD-B64A-B30F-C377B3D92963}" type="slidenum">
              <a:rPr lang="en-US" smtClean="0"/>
              <a:t>16</a:t>
            </a:fld>
            <a:endParaRPr lang="en-US"/>
          </a:p>
        </p:txBody>
      </p:sp>
    </p:spTree>
    <p:extLst>
      <p:ext uri="{BB962C8B-B14F-4D97-AF65-F5344CB8AC3E}">
        <p14:creationId xmlns:p14="http://schemas.microsoft.com/office/powerpoint/2010/main" val="3112078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SWPI</a:t>
            </a:r>
            <a:r>
              <a:rPr lang="en-GB" baseline="0" dirty="0" smtClean="0"/>
              <a:t> is hard to show.</a:t>
            </a:r>
            <a:endParaRPr lang="en-GB" dirty="0"/>
          </a:p>
        </p:txBody>
      </p:sp>
      <p:sp>
        <p:nvSpPr>
          <p:cNvPr id="4" name="Slide Number Placeholder 3"/>
          <p:cNvSpPr>
            <a:spLocks noGrp="1"/>
          </p:cNvSpPr>
          <p:nvPr>
            <p:ph type="sldNum" sz="quarter" idx="10"/>
          </p:nvPr>
        </p:nvSpPr>
        <p:spPr/>
        <p:txBody>
          <a:bodyPr/>
          <a:lstStyle/>
          <a:p>
            <a:fld id="{BF099B5B-DFCD-B64A-B30F-C377B3D92963}" type="slidenum">
              <a:rPr lang="en-US" smtClean="0"/>
              <a:t>17</a:t>
            </a:fld>
            <a:endParaRPr lang="en-US"/>
          </a:p>
        </p:txBody>
      </p:sp>
    </p:spTree>
    <p:extLst>
      <p:ext uri="{BB962C8B-B14F-4D97-AF65-F5344CB8AC3E}">
        <p14:creationId xmlns:p14="http://schemas.microsoft.com/office/powerpoint/2010/main" val="402359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47. Application of the merits criteria in cases described in more than one paragraph of Part 1 of Schedule 1 to the Act</a:t>
            </a:r>
            <a:r>
              <a:rPr lang="en-US" sz="1200" b="1" kern="1200" dirty="0" smtClean="0">
                <a:solidFill>
                  <a:schemeClr val="tx1"/>
                </a:solidFill>
                <a:effectLst/>
                <a:latin typeface="+mn-lt"/>
                <a:ea typeface="+mn-ea"/>
                <a:cs typeface="+mn-cs"/>
              </a:rPr>
              <a:t/>
            </a:r>
            <a:br>
              <a:rPr lang="en-US" sz="1200" b="1"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Where more than one set of merits criteria could be applied to a case because it is described in more than one paragraph of Part 1 of Schedule 1 to the Act (civil legal services), the Director must apply the merits criteria which are, in the opinion of the Director, most appropriate in all the circumstances of the case.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22 Breach of Convention rights by public authority </a:t>
            </a:r>
            <a:endParaRPr lang="en-US" b="0" dirty="0" smtClean="0"/>
          </a:p>
          <a:p>
            <a:pPr marL="228600" indent="-228600">
              <a:buAutoNum type="arabicParenBoth"/>
            </a:pPr>
            <a:r>
              <a:rPr lang="en-US" sz="1200" kern="1200" dirty="0" smtClean="0">
                <a:solidFill>
                  <a:schemeClr val="tx1"/>
                </a:solidFill>
                <a:effectLst/>
                <a:latin typeface="+mn-lt"/>
                <a:ea typeface="+mn-ea"/>
                <a:cs typeface="+mn-cs"/>
              </a:rPr>
              <a:t>Civil legal services provided in relation to—</a:t>
            </a:r>
          </a:p>
          <a:p>
            <a:pPr marL="228600" indent="-228600">
              <a:buAutoNum type="arabicParenBoth"/>
            </a:pPr>
            <a:r>
              <a:rPr lang="en-US" sz="1200" kern="1200" dirty="0" smtClean="0">
                <a:solidFill>
                  <a:schemeClr val="tx1"/>
                </a:solidFill>
                <a:effectLst/>
                <a:latin typeface="+mn-lt"/>
                <a:ea typeface="+mn-ea"/>
                <a:cs typeface="+mn-cs"/>
              </a:rPr>
              <a:t>(a) a claim in tort, or</a:t>
            </a:r>
            <a:endParaRPr lang="en-US" dirty="0" smtClean="0"/>
          </a:p>
          <a:p>
            <a:r>
              <a:rPr lang="en-US" sz="1200" kern="1200" dirty="0" smtClean="0">
                <a:solidFill>
                  <a:schemeClr val="tx1"/>
                </a:solidFill>
                <a:effectLst/>
                <a:latin typeface="+mn-lt"/>
                <a:ea typeface="+mn-ea"/>
                <a:cs typeface="+mn-cs"/>
              </a:rPr>
              <a:t>(b) a claim for damages (other than a claim in tort),</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in respect of an act or omission by a public authority that involves a significant breach of Convention rights by the authority.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F099B5B-DFCD-B64A-B30F-C377B3D92963}" type="slidenum">
              <a:rPr lang="en-US" smtClean="0"/>
              <a:t>18</a:t>
            </a:fld>
            <a:endParaRPr lang="en-US"/>
          </a:p>
        </p:txBody>
      </p:sp>
    </p:spTree>
    <p:extLst>
      <p:ext uri="{BB962C8B-B14F-4D97-AF65-F5344CB8AC3E}">
        <p14:creationId xmlns:p14="http://schemas.microsoft.com/office/powerpoint/2010/main" val="19781584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Important to</a:t>
            </a:r>
            <a:r>
              <a:rPr lang="en-US" sz="1200" baseline="0" dirty="0" smtClean="0"/>
              <a:t> society and client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It will often be a significant victory in a discrimination claim to obtain relief such as a declaration or injunction. Discrimination claims usually involve an important element of vindication for the claimant, as well as addressing institutional or societal practice and prejudice. Success in a discrimination claim can affect the way in which the parties interact in the future, as well as the way in which the defendant interacts with the public at large.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Government </a:t>
            </a:r>
            <a:r>
              <a:rPr lang="en-US" sz="1200" dirty="0" err="1" smtClean="0"/>
              <a:t>recognised</a:t>
            </a:r>
            <a:r>
              <a:rPr lang="en-US" sz="1200" dirty="0" smtClean="0"/>
              <a:t> the societal importance of discrimination claims in the LASPO consultation</a:t>
            </a:r>
            <a:r>
              <a:rPr lang="en-US" sz="1200" baseline="0" dirty="0" smtClean="0"/>
              <a:t> process.</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4.133  Consultation document “</a:t>
            </a:r>
            <a:r>
              <a:rPr lang="en-US" sz="1200" i="1" kern="1200" dirty="0" smtClean="0">
                <a:solidFill>
                  <a:schemeClr val="tx1"/>
                </a:solidFill>
                <a:effectLst/>
                <a:latin typeface="+mn-lt"/>
                <a:ea typeface="+mn-ea"/>
                <a:cs typeface="+mn-cs"/>
              </a:rPr>
              <a:t>Currently, civil legal aid is available, either for Legal Help or for both Legal Help and Representation, for a range 	of claims arising from allegations of unlawful discrimination. These claims can arise in a variety of contexts, for example, discrimination in 	educational provision or consumer claims. </a:t>
            </a:r>
            <a:r>
              <a:rPr lang="en-US" sz="1200" i="1" u="sng" kern="1200" dirty="0" smtClean="0">
                <a:solidFill>
                  <a:schemeClr val="tx1"/>
                </a:solidFill>
                <a:effectLst/>
                <a:latin typeface="+mn-lt"/>
                <a:ea typeface="+mn-ea"/>
                <a:cs typeface="+mn-cs"/>
              </a:rPr>
              <a:t>The claims that are currently funded in this area are generally low value damages claims, and </a:t>
            </a:r>
            <a:r>
              <a:rPr lang="en-US" sz="1200" i="1" u="none" kern="1200" dirty="0" smtClean="0">
                <a:solidFill>
                  <a:schemeClr val="tx1"/>
                </a:solidFill>
                <a:effectLst/>
                <a:latin typeface="+mn-lt"/>
                <a:ea typeface="+mn-ea"/>
                <a:cs typeface="+mn-cs"/>
              </a:rPr>
              <a:t>	</a:t>
            </a:r>
            <a:r>
              <a:rPr lang="en-US" sz="1200" i="1" u="sng" kern="1200" dirty="0" smtClean="0">
                <a:solidFill>
                  <a:schemeClr val="tx1"/>
                </a:solidFill>
                <a:effectLst/>
                <a:latin typeface="+mn-lt"/>
                <a:ea typeface="+mn-ea"/>
                <a:cs typeface="+mn-cs"/>
              </a:rPr>
              <a:t>although we do not generally consider that legal aid is likely to be justified in cases which are primarily about money, we </a:t>
            </a:r>
            <a:r>
              <a:rPr lang="en-US" sz="1200" i="1" u="sng" kern="1200" dirty="0" err="1" smtClean="0">
                <a:solidFill>
                  <a:schemeClr val="tx1"/>
                </a:solidFill>
                <a:effectLst/>
                <a:latin typeface="+mn-lt"/>
                <a:ea typeface="+mn-ea"/>
                <a:cs typeface="+mn-cs"/>
              </a:rPr>
              <a:t>recognise</a:t>
            </a:r>
            <a:r>
              <a:rPr lang="en-US" sz="1200" i="1" u="sng" kern="1200" dirty="0" smtClean="0">
                <a:solidFill>
                  <a:schemeClr val="tx1"/>
                </a:solidFill>
                <a:effectLst/>
                <a:latin typeface="+mn-lt"/>
                <a:ea typeface="+mn-ea"/>
                <a:cs typeface="+mn-cs"/>
              </a:rPr>
              <a:t> that the </a:t>
            </a:r>
            <a:r>
              <a:rPr lang="en-US" sz="1200" i="1" u="none" kern="1200" dirty="0" smtClean="0">
                <a:solidFill>
                  <a:schemeClr val="tx1"/>
                </a:solidFill>
                <a:effectLst/>
                <a:latin typeface="+mn-lt"/>
                <a:ea typeface="+mn-ea"/>
                <a:cs typeface="+mn-cs"/>
              </a:rPr>
              <a:t>	</a:t>
            </a:r>
            <a:r>
              <a:rPr lang="en-US" sz="1200" i="1" u="sng" kern="1200" dirty="0" smtClean="0">
                <a:solidFill>
                  <a:schemeClr val="tx1"/>
                </a:solidFill>
                <a:effectLst/>
                <a:latin typeface="+mn-lt"/>
                <a:ea typeface="+mn-ea"/>
                <a:cs typeface="+mn-cs"/>
              </a:rPr>
              <a:t>nature of the issues at stake – addressing societal prejudice and ensuring equality of opportunity – adds weight to the case that funding be </a:t>
            </a:r>
            <a:r>
              <a:rPr lang="en-US" sz="1200" i="1" u="none" kern="1200" dirty="0" smtClean="0">
                <a:solidFill>
                  <a:schemeClr val="tx1"/>
                </a:solidFill>
                <a:effectLst/>
                <a:latin typeface="+mn-lt"/>
                <a:ea typeface="+mn-ea"/>
                <a:cs typeface="+mn-cs"/>
              </a:rPr>
              <a:t>	</a:t>
            </a:r>
            <a:r>
              <a:rPr lang="en-US" sz="1200" i="1" u="sng" kern="1200" dirty="0" smtClean="0">
                <a:solidFill>
                  <a:schemeClr val="tx1"/>
                </a:solidFill>
                <a:effectLst/>
                <a:latin typeface="+mn-lt"/>
                <a:ea typeface="+mn-ea"/>
                <a:cs typeface="+mn-cs"/>
              </a:rPr>
              <a:t>retained.</a:t>
            </a:r>
            <a:r>
              <a:rPr lang="en-US" sz="1200" i="1"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126</a:t>
            </a:r>
            <a:r>
              <a:rPr lang="en-US" sz="1200" kern="1200" baseline="0" dirty="0" smtClean="0">
                <a:solidFill>
                  <a:schemeClr val="tx1"/>
                </a:solidFill>
                <a:effectLst/>
                <a:latin typeface="+mn-lt"/>
                <a:ea typeface="+mn-ea"/>
                <a:cs typeface="+mn-cs"/>
              </a:rPr>
              <a:t> Consultation response</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We consider, in line with the proposals in the consultation paper, that unlawful discrimination cases should be 	retained within scope. </a:t>
            </a:r>
            <a:r>
              <a:rPr lang="en-US" sz="1200" i="1" u="sng" kern="1200" dirty="0" smtClean="0">
                <a:solidFill>
                  <a:schemeClr val="tx1"/>
                </a:solidFill>
                <a:effectLst/>
                <a:latin typeface="+mn-lt"/>
                <a:ea typeface="+mn-ea"/>
                <a:cs typeface="+mn-cs"/>
              </a:rPr>
              <a:t>We have therefore decided that funding should continue to be provided for claims relating to a contravention of the </a:t>
            </a:r>
            <a:r>
              <a:rPr lang="en-US" sz="1200" i="1" u="none" kern="1200" dirty="0" smtClean="0">
                <a:solidFill>
                  <a:schemeClr val="tx1"/>
                </a:solidFill>
                <a:effectLst/>
                <a:latin typeface="+mn-lt"/>
                <a:ea typeface="+mn-ea"/>
                <a:cs typeface="+mn-cs"/>
              </a:rPr>
              <a:t>	</a:t>
            </a:r>
            <a:r>
              <a:rPr lang="en-US" sz="1200" i="1" u="sng" kern="1200" dirty="0" smtClean="0">
                <a:solidFill>
                  <a:schemeClr val="tx1"/>
                </a:solidFill>
                <a:effectLst/>
                <a:latin typeface="+mn-lt"/>
                <a:ea typeface="+mn-ea"/>
                <a:cs typeface="+mn-cs"/>
              </a:rPr>
              <a:t>Equality Act 2010 (at the existing levels of service). These claims have an importance beyond a simple money claim due to the nature of the </a:t>
            </a:r>
            <a:r>
              <a:rPr lang="en-US" sz="1200" i="1" u="none" kern="1200" dirty="0" smtClean="0">
                <a:solidFill>
                  <a:schemeClr val="tx1"/>
                </a:solidFill>
                <a:effectLst/>
                <a:latin typeface="+mn-lt"/>
                <a:ea typeface="+mn-ea"/>
                <a:cs typeface="+mn-cs"/>
              </a:rPr>
              <a:t>	</a:t>
            </a:r>
            <a:r>
              <a:rPr lang="en-US" sz="1200" i="1" u="sng" kern="1200" dirty="0" smtClean="0">
                <a:solidFill>
                  <a:schemeClr val="tx1"/>
                </a:solidFill>
                <a:effectLst/>
                <a:latin typeface="+mn-lt"/>
                <a:ea typeface="+mn-ea"/>
                <a:cs typeface="+mn-cs"/>
              </a:rPr>
              <a:t>issues at stake – addressing societal prejudice and ensuring equality of opportunity – that on balance justifies the continuance of funding.</a:t>
            </a:r>
            <a:r>
              <a:rPr lang="en-US" sz="1200" i="1" kern="1200" dirty="0" smtClean="0">
                <a:solidFill>
                  <a:schemeClr val="tx1"/>
                </a:solidFill>
                <a:effectLst/>
                <a:latin typeface="+mn-lt"/>
                <a:ea typeface="+mn-ea"/>
                <a:cs typeface="+mn-cs"/>
              </a:rPr>
              <a:t>” </a:t>
            </a:r>
            <a:endParaRPr lang="en-US" i="1"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GB" dirty="0"/>
          </a:p>
        </p:txBody>
      </p:sp>
      <p:sp>
        <p:nvSpPr>
          <p:cNvPr id="4" name="Slide Number Placeholder 3"/>
          <p:cNvSpPr>
            <a:spLocks noGrp="1"/>
          </p:cNvSpPr>
          <p:nvPr>
            <p:ph type="sldNum" sz="quarter" idx="10"/>
          </p:nvPr>
        </p:nvSpPr>
        <p:spPr/>
        <p:txBody>
          <a:bodyPr/>
          <a:lstStyle/>
          <a:p>
            <a:fld id="{BF099B5B-DFCD-B64A-B30F-C377B3D92963}" type="slidenum">
              <a:rPr lang="en-US" smtClean="0"/>
              <a:t>19</a:t>
            </a:fld>
            <a:endParaRPr lang="en-US"/>
          </a:p>
        </p:txBody>
      </p:sp>
    </p:spTree>
    <p:extLst>
      <p:ext uri="{BB962C8B-B14F-4D97-AF65-F5344CB8AC3E}">
        <p14:creationId xmlns:p14="http://schemas.microsoft.com/office/powerpoint/2010/main" val="2463852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Post LASPO mandatory</a:t>
            </a:r>
            <a:r>
              <a:rPr lang="en-GB" baseline="0" dirty="0" smtClean="0"/>
              <a:t> telephone gateway for discrimination cases</a:t>
            </a:r>
          </a:p>
          <a:p>
            <a:r>
              <a:rPr lang="en-GB" baseline="0" dirty="0" smtClean="0"/>
              <a:t>Discrimination cases “in scope” for legal aid</a:t>
            </a:r>
            <a:endParaRPr lang="en-GB" baseline="0" dirty="0"/>
          </a:p>
          <a:p>
            <a:r>
              <a:rPr lang="en-GB" baseline="0" dirty="0" smtClean="0"/>
              <a:t>Discrimination cases can also be taken on by other providers in AAP, </a:t>
            </a:r>
            <a:r>
              <a:rPr lang="en-GB" baseline="0" dirty="0" err="1" smtClean="0"/>
              <a:t>Clin</a:t>
            </a:r>
            <a:r>
              <a:rPr lang="en-GB" baseline="0" dirty="0" smtClean="0"/>
              <a:t> </a:t>
            </a:r>
            <a:r>
              <a:rPr lang="en-GB" baseline="0" dirty="0" err="1" smtClean="0"/>
              <a:t>Neg</a:t>
            </a:r>
            <a:r>
              <a:rPr lang="en-GB" baseline="0" dirty="0" smtClean="0"/>
              <a:t>, </a:t>
            </a:r>
            <a:r>
              <a:rPr lang="en-GB" baseline="0" dirty="0" err="1" smtClean="0"/>
              <a:t>Comm</a:t>
            </a:r>
            <a:r>
              <a:rPr lang="en-GB" baseline="0" dirty="0" smtClean="0"/>
              <a:t> Care, Family, Housing, Immigration, Mental Health, Public Law or WB where the matter to which the alleged contravention of the </a:t>
            </a:r>
            <a:r>
              <a:rPr lang="en-GB" baseline="0" dirty="0" err="1" smtClean="0"/>
              <a:t>EqA</a:t>
            </a:r>
            <a:r>
              <a:rPr lang="en-GB" baseline="0" dirty="0" smtClean="0"/>
              <a:t> relates is a matter described in a relevant category – i.e. can choose (see 2013 contract).</a:t>
            </a:r>
          </a:p>
          <a:p>
            <a:endParaRPr lang="en-GB" baseline="0" dirty="0" smtClean="0"/>
          </a:p>
          <a:p>
            <a:r>
              <a:rPr lang="en-GB" baseline="0" dirty="0" smtClean="0"/>
              <a:t>NB only exceptional case funding where claim not otherwise in scope</a:t>
            </a:r>
          </a:p>
        </p:txBody>
      </p:sp>
      <p:sp>
        <p:nvSpPr>
          <p:cNvPr id="4" name="Slide Number Placeholder 3"/>
          <p:cNvSpPr>
            <a:spLocks noGrp="1"/>
          </p:cNvSpPr>
          <p:nvPr>
            <p:ph type="sldNum" sz="quarter" idx="10"/>
          </p:nvPr>
        </p:nvSpPr>
        <p:spPr/>
        <p:txBody>
          <a:bodyPr/>
          <a:lstStyle/>
          <a:p>
            <a:fld id="{EFAE90EF-9391-445D-AF05-ED13D2E3A146}" type="slidenum">
              <a:rPr lang="en-GB" smtClean="0"/>
              <a:t>2</a:t>
            </a:fld>
            <a:endParaRPr lang="en-GB"/>
          </a:p>
        </p:txBody>
      </p:sp>
    </p:spTree>
    <p:extLst>
      <p:ext uri="{BB962C8B-B14F-4D97-AF65-F5344CB8AC3E}">
        <p14:creationId xmlns:p14="http://schemas.microsoft.com/office/powerpoint/2010/main" val="5273546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i="0" dirty="0" smtClean="0"/>
              <a:t>Article 6(1) “</a:t>
            </a:r>
            <a:r>
              <a:rPr lang="en-GB" i="1" dirty="0" smtClean="0"/>
              <a:t>In the determination of his civil rights and obligations or of any criminal charge against him, everyone is entitled to a fair and public hearing within a reasonable time by an independent and impartial tribunal established by law. Judgment shall be pronounced publicly but the press and public may be excluded from all or part of the trial in the interest of morals, public order or national security in a democratic society, where the interests of juveniles or the protection of the private life of the parties so require, or the extent strictly necessary in the opinion of the court in special circumstances where publicity would prejudice the interests of justice.”</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BF099B5B-DFCD-B64A-B30F-C377B3D92963}" type="slidenum">
              <a:rPr lang="en-US" smtClean="0"/>
              <a:t>20</a:t>
            </a:fld>
            <a:endParaRPr lang="en-US"/>
          </a:p>
        </p:txBody>
      </p:sp>
    </p:spTree>
    <p:extLst>
      <p:ext uri="{BB962C8B-B14F-4D97-AF65-F5344CB8AC3E}">
        <p14:creationId xmlns:p14="http://schemas.microsoft.com/office/powerpoint/2010/main" val="11190687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E.g. discrimination case with moderate (50-60%) prospects</a:t>
            </a:r>
            <a:r>
              <a:rPr lang="en-GB" baseline="0" dirty="0" smtClean="0"/>
              <a:t> of success, but anticipated costs are equal to the anticipated damages recoverable, or e.g. of </a:t>
            </a:r>
            <a:r>
              <a:rPr lang="en-GB" i="1" baseline="0" dirty="0" smtClean="0"/>
              <a:t>Reis </a:t>
            </a:r>
            <a:r>
              <a:rPr lang="en-GB" i="0" baseline="0" dirty="0" smtClean="0"/>
              <a:t>in the immigration context.</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Restrictions on availability of legal aid permissible, for instance by application of a merits test or a cost-benefit criterion </a:t>
            </a:r>
          </a:p>
          <a:p>
            <a:r>
              <a:rPr lang="en-GB" dirty="0" smtClean="0"/>
              <a:t>	(</a:t>
            </a:r>
            <a:r>
              <a:rPr lang="en-GB" i="1" dirty="0" smtClean="0"/>
              <a:t>X v United Kingdom </a:t>
            </a:r>
            <a:r>
              <a:rPr lang="en-GB" dirty="0" smtClean="0"/>
              <a:t>(1980) 21 DR 95, paras 16-17; and </a:t>
            </a:r>
            <a:r>
              <a:rPr lang="en-GB" i="1" dirty="0" err="1" smtClean="0"/>
              <a:t>Ivison</a:t>
            </a:r>
            <a:r>
              <a:rPr lang="en-GB" i="1" dirty="0" smtClean="0"/>
              <a:t> v United Kingdom </a:t>
            </a:r>
            <a:r>
              <a:rPr lang="en-GB" dirty="0" smtClean="0"/>
              <a:t>(No. 39030/97, 16 April 2002, unreported)) </a:t>
            </a:r>
          </a:p>
          <a:p>
            <a:r>
              <a:rPr lang="en-GB" dirty="0" smtClean="0"/>
              <a:t>	(</a:t>
            </a:r>
            <a:r>
              <a:rPr lang="en-GB" i="1" dirty="0" smtClean="0"/>
              <a:t>Stewart-Grady v United Kingdom </a:t>
            </a:r>
            <a:r>
              <a:rPr lang="en-GB" dirty="0" smtClean="0"/>
              <a:t>(1997) 24 EHRR CD38, para 3; </a:t>
            </a:r>
            <a:r>
              <a:rPr lang="en-GB" i="1" dirty="0" smtClean="0"/>
              <a:t>MAK v United Kingdom </a:t>
            </a:r>
            <a:r>
              <a:rPr lang="en-GB" dirty="0" smtClean="0"/>
              <a:t>(2010) 35 EHRR 38, para 44)</a:t>
            </a:r>
          </a:p>
          <a:p>
            <a:r>
              <a:rPr lang="en-GB" dirty="0" smtClean="0"/>
              <a:t>Restrictions on the right of litigants to access the courts must be proportionate, free from arbitrariness and must, ultimately, not impair or infringe the “</a:t>
            </a:r>
            <a:r>
              <a:rPr lang="en-GB" i="1" dirty="0" smtClean="0"/>
              <a:t>very essence</a:t>
            </a:r>
            <a:r>
              <a:rPr lang="en-GB" dirty="0" smtClean="0"/>
              <a:t>” of the right </a:t>
            </a:r>
          </a:p>
          <a:p>
            <a:r>
              <a:rPr lang="en-GB" i="1" dirty="0" smtClean="0"/>
              <a:t>	(MAK</a:t>
            </a:r>
            <a:r>
              <a:rPr lang="en-GB" dirty="0" smtClean="0"/>
              <a:t>, para 42; </a:t>
            </a:r>
            <a:r>
              <a:rPr lang="en-GB" i="1" dirty="0" smtClean="0"/>
              <a:t>Del Sol v France </a:t>
            </a:r>
            <a:r>
              <a:rPr lang="en-GB" dirty="0" smtClean="0"/>
              <a:t>(2002) 35 EHRR 38, para 27; and </a:t>
            </a:r>
            <a:r>
              <a:rPr lang="en-GB" i="1" dirty="0" err="1" smtClean="0"/>
              <a:t>Aerts</a:t>
            </a:r>
            <a:r>
              <a:rPr lang="en-GB" i="1" dirty="0" smtClean="0"/>
              <a:t> v Belgium </a:t>
            </a:r>
            <a:r>
              <a:rPr lang="en-GB" dirty="0" smtClean="0"/>
              <a:t>(2000) 29 EHRR 50, para 60) </a:t>
            </a:r>
          </a:p>
          <a:p>
            <a:r>
              <a:rPr lang="en-US" i="0" dirty="0" smtClean="0"/>
              <a:t>R (I.S.) v Director of Legal Aid Casework &amp; </a:t>
            </a:r>
            <a:r>
              <a:rPr lang="en-US" i="0" dirty="0" err="1" smtClean="0"/>
              <a:t>Anr</a:t>
            </a:r>
            <a:r>
              <a:rPr lang="en-US" i="0" dirty="0" smtClean="0"/>
              <a:t> [2016] 1 WLR 473</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GB" dirty="0" smtClean="0"/>
              <a:t> “</a:t>
            </a:r>
            <a:r>
              <a:rPr lang="en-GB" i="1" dirty="0" smtClean="0"/>
              <a:t>the legality of whatever system is chosen depends not so much on the stringency of its particular features, but on whether it is reasoned and 	proportionate, thus avoiding the vice of arbitrariness.” </a:t>
            </a:r>
          </a:p>
          <a:p>
            <a:r>
              <a:rPr lang="en-US" dirty="0" smtClean="0"/>
              <a:t>Supreme Court refused permission to appeal, because of changes that had been made to </a:t>
            </a:r>
            <a:r>
              <a:rPr lang="en-US" baseline="0" dirty="0" smtClean="0"/>
              <a:t>the merits criteria and the ECF form in the course of the proceedings, </a:t>
            </a:r>
            <a:r>
              <a:rPr lang="en-US" dirty="0" smtClean="0"/>
              <a:t>but with the express caveat that they were interested in the merits criteria issue in another, more suitable case. January</a:t>
            </a:r>
            <a:r>
              <a:rPr lang="en-US" baseline="0" dirty="0" smtClean="0"/>
              <a:t> 2017.</a:t>
            </a:r>
            <a:endParaRPr lang="en-US" dirty="0" smtClean="0"/>
          </a:p>
          <a:p>
            <a:endParaRPr lang="en-GB" dirty="0"/>
          </a:p>
        </p:txBody>
      </p:sp>
      <p:sp>
        <p:nvSpPr>
          <p:cNvPr id="4" name="Slide Number Placeholder 3"/>
          <p:cNvSpPr>
            <a:spLocks noGrp="1"/>
          </p:cNvSpPr>
          <p:nvPr>
            <p:ph type="sldNum" sz="quarter" idx="10"/>
          </p:nvPr>
        </p:nvSpPr>
        <p:spPr/>
        <p:txBody>
          <a:bodyPr/>
          <a:lstStyle/>
          <a:p>
            <a:fld id="{BF099B5B-DFCD-B64A-B30F-C377B3D92963}" type="slidenum">
              <a:rPr lang="en-US" smtClean="0"/>
              <a:t>21</a:t>
            </a:fld>
            <a:endParaRPr lang="en-US"/>
          </a:p>
        </p:txBody>
      </p:sp>
    </p:spTree>
    <p:extLst>
      <p:ext uri="{BB962C8B-B14F-4D97-AF65-F5344CB8AC3E}">
        <p14:creationId xmlns:p14="http://schemas.microsoft.com/office/powerpoint/2010/main" val="4878096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EHRC very keen to know about what type of claims are being brought or considered.  Lots of info on their website about strategic</a:t>
            </a:r>
            <a:r>
              <a:rPr lang="en-GB" baseline="0" dirty="0" smtClean="0"/>
              <a:t> cases they are looking for.  Can email/phone with enquiries about specific cases.  Recently there was some funding available for disability claims.  “Other PDs” at the end of CPR – must notify EHRC.</a:t>
            </a:r>
          </a:p>
          <a:p>
            <a:endParaRPr lang="en-GB" baseline="0" dirty="0" smtClean="0"/>
          </a:p>
          <a:p>
            <a:r>
              <a:rPr lang="en-GB" baseline="0" dirty="0" smtClean="0"/>
              <a:t>Judge can decide no need for an assessor – see </a:t>
            </a:r>
            <a:r>
              <a:rPr lang="en-GB" baseline="0" dirty="0" err="1" smtClean="0"/>
              <a:t>EqA</a:t>
            </a:r>
            <a:r>
              <a:rPr lang="en-GB" baseline="0" dirty="0" smtClean="0"/>
              <a:t> s114.  In a disability case where dis is conceded, and there are no complex questions of the effect of the treatment/what adjustments would have been reasonable </a:t>
            </a:r>
            <a:r>
              <a:rPr lang="en-GB" baseline="0" dirty="0" err="1" smtClean="0"/>
              <a:t>etc</a:t>
            </a:r>
            <a:r>
              <a:rPr lang="en-GB" baseline="0" dirty="0" smtClean="0"/>
              <a:t> an assessor unlikely to be needed.  Assessor could be useful if, for example, there are questions about treatment based on perception.</a:t>
            </a:r>
          </a:p>
          <a:p>
            <a:endParaRPr lang="en-GB" baseline="0" dirty="0" smtClean="0"/>
          </a:p>
          <a:p>
            <a:r>
              <a:rPr lang="en-GB" baseline="0" dirty="0" smtClean="0"/>
              <a:t>Some courts and judges have more experience of dealing with </a:t>
            </a:r>
            <a:r>
              <a:rPr lang="en-GB" baseline="0" dirty="0" err="1" smtClean="0"/>
              <a:t>discrim</a:t>
            </a:r>
            <a:r>
              <a:rPr lang="en-GB" baseline="0" dirty="0" smtClean="0"/>
              <a:t> issues.</a:t>
            </a:r>
          </a:p>
          <a:p>
            <a:endParaRPr lang="en-GB" baseline="0" dirty="0" smtClean="0"/>
          </a:p>
          <a:p>
            <a:r>
              <a:rPr lang="en-GB" baseline="0" dirty="0" smtClean="0"/>
              <a:t>Mention ETBB – ground rules hearings</a:t>
            </a:r>
          </a:p>
          <a:p>
            <a:endParaRPr lang="en-GB" baseline="0" dirty="0" smtClean="0"/>
          </a:p>
          <a:p>
            <a:r>
              <a:rPr lang="en-GB" baseline="0" dirty="0" smtClean="0"/>
              <a:t>Time limits – continuing act – single act with continuing consequences – has the decision been reviewed and re-made?  Continuing act – same people involved?  Ongoing failure to act when drawn to </a:t>
            </a:r>
            <a:r>
              <a:rPr lang="en-GB" baseline="0" smtClean="0"/>
              <a:t>attention – each case on its facts.  </a:t>
            </a:r>
            <a:r>
              <a:rPr lang="en-GB" baseline="0" dirty="0" smtClean="0"/>
              <a:t>When would a reasonable SP/employer have made the adjustment</a:t>
            </a:r>
            <a:endParaRPr lang="en-GB" dirty="0"/>
          </a:p>
        </p:txBody>
      </p:sp>
      <p:sp>
        <p:nvSpPr>
          <p:cNvPr id="4" name="Slide Number Placeholder 3"/>
          <p:cNvSpPr>
            <a:spLocks noGrp="1"/>
          </p:cNvSpPr>
          <p:nvPr>
            <p:ph type="sldNum" sz="quarter" idx="10"/>
          </p:nvPr>
        </p:nvSpPr>
        <p:spPr/>
        <p:txBody>
          <a:bodyPr/>
          <a:lstStyle/>
          <a:p>
            <a:fld id="{BF099B5B-DFCD-B64A-B30F-C377B3D92963}" type="slidenum">
              <a:rPr lang="en-US" smtClean="0"/>
              <a:t>22</a:t>
            </a:fld>
            <a:endParaRPr lang="en-US"/>
          </a:p>
        </p:txBody>
      </p:sp>
    </p:spTree>
    <p:extLst>
      <p:ext uri="{BB962C8B-B14F-4D97-AF65-F5344CB8AC3E}">
        <p14:creationId xmlns:p14="http://schemas.microsoft.com/office/powerpoint/2010/main" val="35811814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099B5B-DFCD-B64A-B30F-C377B3D92963}" type="slidenum">
              <a:rPr lang="en-US" smtClean="0"/>
              <a:t>23</a:t>
            </a:fld>
            <a:endParaRPr lang="en-US"/>
          </a:p>
        </p:txBody>
      </p:sp>
    </p:spTree>
    <p:extLst>
      <p:ext uri="{BB962C8B-B14F-4D97-AF65-F5344CB8AC3E}">
        <p14:creationId xmlns:p14="http://schemas.microsoft.com/office/powerpoint/2010/main" val="25894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Mandatory for </a:t>
            </a:r>
            <a:r>
              <a:rPr lang="en-GB" dirty="0" err="1" smtClean="0"/>
              <a:t>discrim</a:t>
            </a:r>
            <a:r>
              <a:rPr lang="en-GB" dirty="0" smtClean="0"/>
              <a:t> and education.</a:t>
            </a:r>
            <a:r>
              <a:rPr lang="en-GB" baseline="0" dirty="0" smtClean="0"/>
              <a:t>  Education provider will deal with </a:t>
            </a:r>
            <a:r>
              <a:rPr lang="en-GB" baseline="0" dirty="0" err="1" smtClean="0"/>
              <a:t>discrim</a:t>
            </a:r>
            <a:r>
              <a:rPr lang="en-GB" baseline="0" dirty="0" smtClean="0"/>
              <a:t> at school.  </a:t>
            </a:r>
            <a:r>
              <a:rPr lang="en-GB" baseline="0" dirty="0" err="1" smtClean="0"/>
              <a:t>Discrim</a:t>
            </a:r>
            <a:r>
              <a:rPr lang="en-GB" baseline="0" dirty="0" smtClean="0"/>
              <a:t> provider with FE/HE.  Optional for family and housing/debt.</a:t>
            </a:r>
          </a:p>
          <a:p>
            <a:endParaRPr lang="en-GB" baseline="0" dirty="0" smtClean="0"/>
          </a:p>
          <a:p>
            <a:r>
              <a:rPr lang="en-GB" baseline="0" dirty="0" err="1" smtClean="0"/>
              <a:t>Discrim</a:t>
            </a:r>
            <a:r>
              <a:rPr lang="en-GB" baseline="0" dirty="0" smtClean="0"/>
              <a:t> is whole of Equality Act.  When set up expectation was that the majority of cases would be employment, that has not been our experience at all.</a:t>
            </a:r>
          </a:p>
          <a:p>
            <a:endParaRPr lang="en-GB" baseline="0" dirty="0" smtClean="0"/>
          </a:p>
          <a:p>
            <a:r>
              <a:rPr lang="en-GB" baseline="0" dirty="0" smtClean="0"/>
              <a:t>Has been a lot to get to grips with but it can work well for clients and believe could work better with better understanding of referrers as to how it works and what happens, so always welcome this kind of opportunity to speak about it.</a:t>
            </a:r>
            <a:endParaRPr lang="en-GB" dirty="0"/>
          </a:p>
        </p:txBody>
      </p:sp>
      <p:sp>
        <p:nvSpPr>
          <p:cNvPr id="4" name="Slide Number Placeholder 3"/>
          <p:cNvSpPr>
            <a:spLocks noGrp="1"/>
          </p:cNvSpPr>
          <p:nvPr>
            <p:ph type="sldNum" sz="quarter" idx="10"/>
          </p:nvPr>
        </p:nvSpPr>
        <p:spPr/>
        <p:txBody>
          <a:bodyPr/>
          <a:lstStyle/>
          <a:p>
            <a:fld id="{BF099B5B-DFCD-B64A-B30F-C377B3D92963}" type="slidenum">
              <a:rPr lang="en-US" smtClean="0"/>
              <a:t>3</a:t>
            </a:fld>
            <a:endParaRPr lang="en-US"/>
          </a:p>
        </p:txBody>
      </p:sp>
    </p:spTree>
    <p:extLst>
      <p:ext uri="{BB962C8B-B14F-4D97-AF65-F5344CB8AC3E}">
        <p14:creationId xmlns:p14="http://schemas.microsoft.com/office/powerpoint/2010/main" val="2419346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Complicated as</a:t>
            </a:r>
            <a:r>
              <a:rPr lang="en-GB" baseline="0" dirty="0" smtClean="0"/>
              <a:t> I expect you know if have ever referred anyone or called for them.  Quite hard for C to understand. First bit of the process is key – in terms of scope, C needs to ensure they reference discrimination and then also when speaking to SP if they have already received any kind of written advice from anyone useful if they can share that.  Have to decided during first call whether case is in scope, has sufficient merit at least for further review, and C financially eligible.  Therefore have to be able to identify a PC and on merit need to be in time (6 months less one day) or be able to evidence a continuing act [explain this] and something that could amount to discriminatory treatment.  So lots of cases are essentially benefits appeals or complaints about incorrect allocation on housing waiting list but lots should at least warrant further review if C can explain them properly at this stage.  Next stage is to get LHF and POI back and review any dox C has, or potentially request on their behalf, and assist with complaint/LBA.  Can potentially get Counsel’s advice to support LA application.  We are looking for the right cases to make </a:t>
            </a:r>
            <a:r>
              <a:rPr lang="en-GB" baseline="0" smtClean="0"/>
              <a:t>funding applications on.</a:t>
            </a:r>
            <a:endParaRPr lang="en-GB" dirty="0"/>
          </a:p>
        </p:txBody>
      </p:sp>
      <p:sp>
        <p:nvSpPr>
          <p:cNvPr id="4" name="Slide Number Placeholder 3"/>
          <p:cNvSpPr>
            <a:spLocks noGrp="1"/>
          </p:cNvSpPr>
          <p:nvPr>
            <p:ph type="sldNum" sz="quarter" idx="10"/>
          </p:nvPr>
        </p:nvSpPr>
        <p:spPr/>
        <p:txBody>
          <a:bodyPr/>
          <a:lstStyle/>
          <a:p>
            <a:fld id="{EFAE90EF-9391-445D-AF05-ED13D2E3A146}" type="slidenum">
              <a:rPr lang="en-GB" smtClean="0"/>
              <a:t>4</a:t>
            </a:fld>
            <a:endParaRPr lang="en-GB"/>
          </a:p>
        </p:txBody>
      </p:sp>
    </p:spTree>
    <p:extLst>
      <p:ext uri="{BB962C8B-B14F-4D97-AF65-F5344CB8AC3E}">
        <p14:creationId xmlns:p14="http://schemas.microsoft.com/office/powerpoint/2010/main" val="1508911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43 Equality </a:t>
            </a:r>
            <a:endParaRPr lang="en-US" dirty="0" smtClean="0"/>
          </a:p>
          <a:p>
            <a:r>
              <a:rPr lang="en-US" sz="1200" kern="1200" dirty="0" smtClean="0">
                <a:solidFill>
                  <a:schemeClr val="tx1"/>
                </a:solidFill>
                <a:effectLst/>
                <a:latin typeface="+mn-lt"/>
                <a:ea typeface="+mn-ea"/>
                <a:cs typeface="+mn-cs"/>
              </a:rPr>
              <a:t>(1) Civil legal services provided in relation to contravention of the Equality Act 2010 or a previous discrimination enactment.</a:t>
            </a:r>
            <a:endParaRPr lang="en-US" dirty="0" smtClean="0"/>
          </a:p>
        </p:txBody>
      </p:sp>
      <p:sp>
        <p:nvSpPr>
          <p:cNvPr id="4" name="Slide Number Placeholder 3"/>
          <p:cNvSpPr>
            <a:spLocks noGrp="1"/>
          </p:cNvSpPr>
          <p:nvPr>
            <p:ph type="sldNum" sz="quarter" idx="10"/>
          </p:nvPr>
        </p:nvSpPr>
        <p:spPr/>
        <p:txBody>
          <a:bodyPr/>
          <a:lstStyle/>
          <a:p>
            <a:fld id="{EFAE90EF-9391-445D-AF05-ED13D2E3A146}" type="slidenum">
              <a:rPr lang="en-GB" smtClean="0"/>
              <a:t>5</a:t>
            </a:fld>
            <a:endParaRPr lang="en-GB"/>
          </a:p>
        </p:txBody>
      </p:sp>
    </p:spTree>
    <p:extLst>
      <p:ext uri="{BB962C8B-B14F-4D97-AF65-F5344CB8AC3E}">
        <p14:creationId xmlns:p14="http://schemas.microsoft.com/office/powerpoint/2010/main" val="543813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AE90EF-9391-445D-AF05-ED13D2E3A146}" type="slidenum">
              <a:rPr lang="en-GB" smtClean="0"/>
              <a:t>6</a:t>
            </a:fld>
            <a:endParaRPr lang="en-GB"/>
          </a:p>
        </p:txBody>
      </p:sp>
    </p:spTree>
    <p:extLst>
      <p:ext uri="{BB962C8B-B14F-4D97-AF65-F5344CB8AC3E}">
        <p14:creationId xmlns:p14="http://schemas.microsoft.com/office/powerpoint/2010/main" val="486228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AE90EF-9391-445D-AF05-ED13D2E3A146}" type="slidenum">
              <a:rPr lang="en-GB" smtClean="0"/>
              <a:t>7</a:t>
            </a:fld>
            <a:endParaRPr lang="en-GB"/>
          </a:p>
        </p:txBody>
      </p:sp>
    </p:spTree>
    <p:extLst>
      <p:ext uri="{BB962C8B-B14F-4D97-AF65-F5344CB8AC3E}">
        <p14:creationId xmlns:p14="http://schemas.microsoft.com/office/powerpoint/2010/main" val="930113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AE90EF-9391-445D-AF05-ED13D2E3A146}" type="slidenum">
              <a:rPr lang="en-GB" smtClean="0"/>
              <a:t>8</a:t>
            </a:fld>
            <a:endParaRPr lang="en-GB"/>
          </a:p>
        </p:txBody>
      </p:sp>
    </p:spTree>
    <p:extLst>
      <p:ext uri="{BB962C8B-B14F-4D97-AF65-F5344CB8AC3E}">
        <p14:creationId xmlns:p14="http://schemas.microsoft.com/office/powerpoint/2010/main" val="1436678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Lots of things fall between two stools,</a:t>
            </a:r>
            <a:r>
              <a:rPr lang="en-GB" baseline="0" dirty="0" smtClean="0"/>
              <a:t> C’s issues rarely fall neatly into one category.</a:t>
            </a:r>
            <a:endParaRPr lang="en-GB" dirty="0"/>
          </a:p>
        </p:txBody>
      </p:sp>
      <p:sp>
        <p:nvSpPr>
          <p:cNvPr id="4" name="Slide Number Placeholder 3"/>
          <p:cNvSpPr>
            <a:spLocks noGrp="1"/>
          </p:cNvSpPr>
          <p:nvPr>
            <p:ph type="sldNum" sz="quarter" idx="10"/>
          </p:nvPr>
        </p:nvSpPr>
        <p:spPr/>
        <p:txBody>
          <a:bodyPr/>
          <a:lstStyle/>
          <a:p>
            <a:fld id="{EFAE90EF-9391-445D-AF05-ED13D2E3A146}" type="slidenum">
              <a:rPr lang="en-GB" smtClean="0"/>
              <a:t>9</a:t>
            </a:fld>
            <a:endParaRPr lang="en-GB"/>
          </a:p>
        </p:txBody>
      </p:sp>
    </p:spTree>
    <p:extLst>
      <p:ext uri="{BB962C8B-B14F-4D97-AF65-F5344CB8AC3E}">
        <p14:creationId xmlns:p14="http://schemas.microsoft.com/office/powerpoint/2010/main" val="1044502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0F16D01E-B806-CC41-8B0E-905794C06E77}"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E137E-6992-0E49-8109-FAF16AA317BD}" type="slidenum">
              <a:rPr lang="en-US" smtClean="0"/>
              <a:pPr/>
              <a:t>‹#›</a:t>
            </a:fld>
            <a:endParaRPr lang="en-US"/>
          </a:p>
        </p:txBody>
      </p:sp>
    </p:spTree>
    <p:extLst>
      <p:ext uri="{BB962C8B-B14F-4D97-AF65-F5344CB8AC3E}">
        <p14:creationId xmlns:p14="http://schemas.microsoft.com/office/powerpoint/2010/main" val="1510114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F16D01E-B806-CC41-8B0E-905794C06E77}"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E137E-6992-0E49-8109-FAF16AA317BD}" type="slidenum">
              <a:rPr lang="en-US" smtClean="0"/>
              <a:pPr/>
              <a:t>‹#›</a:t>
            </a:fld>
            <a:endParaRPr lang="en-US"/>
          </a:p>
        </p:txBody>
      </p:sp>
    </p:spTree>
    <p:extLst>
      <p:ext uri="{BB962C8B-B14F-4D97-AF65-F5344CB8AC3E}">
        <p14:creationId xmlns:p14="http://schemas.microsoft.com/office/powerpoint/2010/main" val="4162807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F16D01E-B806-CC41-8B0E-905794C06E77}"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E137E-6992-0E49-8109-FAF16AA317BD}" type="slidenum">
              <a:rPr lang="en-US" smtClean="0"/>
              <a:pPr/>
              <a:t>‹#›</a:t>
            </a:fld>
            <a:endParaRPr lang="en-US"/>
          </a:p>
        </p:txBody>
      </p:sp>
    </p:spTree>
    <p:extLst>
      <p:ext uri="{BB962C8B-B14F-4D97-AF65-F5344CB8AC3E}">
        <p14:creationId xmlns:p14="http://schemas.microsoft.com/office/powerpoint/2010/main" val="76265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F16D01E-B806-CC41-8B0E-905794C06E77}"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E137E-6992-0E49-8109-FAF16AA317BD}" type="slidenum">
              <a:rPr lang="en-US" smtClean="0"/>
              <a:pPr/>
              <a:t>‹#›</a:t>
            </a:fld>
            <a:endParaRPr lang="en-US"/>
          </a:p>
        </p:txBody>
      </p:sp>
    </p:spTree>
    <p:extLst>
      <p:ext uri="{BB962C8B-B14F-4D97-AF65-F5344CB8AC3E}">
        <p14:creationId xmlns:p14="http://schemas.microsoft.com/office/powerpoint/2010/main" val="1338339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F16D01E-B806-CC41-8B0E-905794C06E77}"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E137E-6992-0E49-8109-FAF16AA317BD}" type="slidenum">
              <a:rPr lang="en-US" smtClean="0"/>
              <a:pPr/>
              <a:t>‹#›</a:t>
            </a:fld>
            <a:endParaRPr lang="en-US"/>
          </a:p>
        </p:txBody>
      </p:sp>
    </p:spTree>
    <p:extLst>
      <p:ext uri="{BB962C8B-B14F-4D97-AF65-F5344CB8AC3E}">
        <p14:creationId xmlns:p14="http://schemas.microsoft.com/office/powerpoint/2010/main" val="600711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0F16D01E-B806-CC41-8B0E-905794C06E77}"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E137E-6992-0E49-8109-FAF16AA317BD}" type="slidenum">
              <a:rPr lang="en-US" smtClean="0"/>
              <a:pPr/>
              <a:t>‹#›</a:t>
            </a:fld>
            <a:endParaRPr lang="en-US"/>
          </a:p>
        </p:txBody>
      </p:sp>
    </p:spTree>
    <p:extLst>
      <p:ext uri="{BB962C8B-B14F-4D97-AF65-F5344CB8AC3E}">
        <p14:creationId xmlns:p14="http://schemas.microsoft.com/office/powerpoint/2010/main" val="4002706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0F16D01E-B806-CC41-8B0E-905794C06E77}" type="datetimeFigureOut">
              <a:rPr lang="en-US" smtClean="0"/>
              <a:pPr/>
              <a:t>3/19/2018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8E137E-6992-0E49-8109-FAF16AA317BD}" type="slidenum">
              <a:rPr lang="en-US" smtClean="0"/>
              <a:pPr/>
              <a:t>‹#›</a:t>
            </a:fld>
            <a:endParaRPr lang="en-US"/>
          </a:p>
        </p:txBody>
      </p:sp>
    </p:spTree>
    <p:extLst>
      <p:ext uri="{BB962C8B-B14F-4D97-AF65-F5344CB8AC3E}">
        <p14:creationId xmlns:p14="http://schemas.microsoft.com/office/powerpoint/2010/main" val="51493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F16D01E-B806-CC41-8B0E-905794C06E77}" type="datetimeFigureOut">
              <a:rPr lang="en-US" smtClean="0"/>
              <a:pPr/>
              <a:t>3/19/2018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8E137E-6992-0E49-8109-FAF16AA317BD}" type="slidenum">
              <a:rPr lang="en-US" smtClean="0"/>
              <a:pPr/>
              <a:t>‹#›</a:t>
            </a:fld>
            <a:endParaRPr lang="en-US"/>
          </a:p>
        </p:txBody>
      </p:sp>
    </p:spTree>
    <p:extLst>
      <p:ext uri="{BB962C8B-B14F-4D97-AF65-F5344CB8AC3E}">
        <p14:creationId xmlns:p14="http://schemas.microsoft.com/office/powerpoint/2010/main" val="1431219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6D01E-B806-CC41-8B0E-905794C06E77}" type="datetimeFigureOut">
              <a:rPr lang="en-US" smtClean="0"/>
              <a:pPr/>
              <a:t>3/19/2018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8E137E-6992-0E49-8109-FAF16AA317BD}" type="slidenum">
              <a:rPr lang="en-US" smtClean="0"/>
              <a:pPr/>
              <a:t>‹#›</a:t>
            </a:fld>
            <a:endParaRPr lang="en-US"/>
          </a:p>
        </p:txBody>
      </p:sp>
    </p:spTree>
    <p:extLst>
      <p:ext uri="{BB962C8B-B14F-4D97-AF65-F5344CB8AC3E}">
        <p14:creationId xmlns:p14="http://schemas.microsoft.com/office/powerpoint/2010/main" val="227160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F16D01E-B806-CC41-8B0E-905794C06E77}"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E137E-6992-0E49-8109-FAF16AA317BD}" type="slidenum">
              <a:rPr lang="en-US" smtClean="0"/>
              <a:pPr/>
              <a:t>‹#›</a:t>
            </a:fld>
            <a:endParaRPr lang="en-US"/>
          </a:p>
        </p:txBody>
      </p:sp>
    </p:spTree>
    <p:extLst>
      <p:ext uri="{BB962C8B-B14F-4D97-AF65-F5344CB8AC3E}">
        <p14:creationId xmlns:p14="http://schemas.microsoft.com/office/powerpoint/2010/main" val="3216114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F16D01E-B806-CC41-8B0E-905794C06E77}"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E137E-6992-0E49-8109-FAF16AA317BD}" type="slidenum">
              <a:rPr lang="en-US" smtClean="0"/>
              <a:pPr/>
              <a:t>‹#›</a:t>
            </a:fld>
            <a:endParaRPr lang="en-US"/>
          </a:p>
        </p:txBody>
      </p:sp>
    </p:spTree>
    <p:extLst>
      <p:ext uri="{BB962C8B-B14F-4D97-AF65-F5344CB8AC3E}">
        <p14:creationId xmlns:p14="http://schemas.microsoft.com/office/powerpoint/2010/main" val="793769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6D01E-B806-CC41-8B0E-905794C06E77}" type="datetimeFigureOut">
              <a:rPr lang="en-US" smtClean="0"/>
              <a:pPr/>
              <a:t>3/19/2018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E137E-6992-0E49-8109-FAF16AA317BD}" type="slidenum">
              <a:rPr lang="en-US" smtClean="0"/>
              <a:pPr/>
              <a:t>‹#›</a:t>
            </a:fld>
            <a:endParaRPr lang="en-US"/>
          </a:p>
        </p:txBody>
      </p:sp>
    </p:spTree>
    <p:extLst>
      <p:ext uri="{BB962C8B-B14F-4D97-AF65-F5344CB8AC3E}">
        <p14:creationId xmlns:p14="http://schemas.microsoft.com/office/powerpoint/2010/main" val="2197109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65504" y="2252706"/>
            <a:ext cx="6406896" cy="3486912"/>
          </a:xfrm>
        </p:spPr>
        <p:txBody>
          <a:bodyPr>
            <a:normAutofit fontScale="92500" lnSpcReduction="20000"/>
          </a:bodyPr>
          <a:lstStyle/>
          <a:p>
            <a:r>
              <a:rPr lang="en-GB" sz="5700" dirty="0" smtClean="0">
                <a:solidFill>
                  <a:schemeClr val="tx1"/>
                </a:solidFill>
              </a:rPr>
              <a:t>Legal Aid for Discrimination Claims</a:t>
            </a:r>
            <a:endParaRPr lang="en-GB" sz="5700" dirty="0">
              <a:solidFill>
                <a:schemeClr val="tx1"/>
              </a:solidFill>
            </a:endParaRPr>
          </a:p>
          <a:p>
            <a:endParaRPr lang="en-GB" sz="2900" i="1" dirty="0" smtClean="0">
              <a:solidFill>
                <a:schemeClr val="tx1"/>
              </a:solidFill>
            </a:endParaRPr>
          </a:p>
          <a:p>
            <a:r>
              <a:rPr lang="en-GB" sz="2900" i="1" dirty="0" smtClean="0">
                <a:solidFill>
                  <a:schemeClr val="tx1"/>
                </a:solidFill>
              </a:rPr>
              <a:t>Clare Fowler, Howells LLP</a:t>
            </a:r>
          </a:p>
          <a:p>
            <a:r>
              <a:rPr lang="en-GB" sz="2900" i="1" dirty="0" smtClean="0">
                <a:solidFill>
                  <a:schemeClr val="tx1"/>
                </a:solidFill>
              </a:rPr>
              <a:t>Polly Brendon, The Public Law Project </a:t>
            </a:r>
          </a:p>
          <a:p>
            <a:endParaRPr lang="en-GB" sz="2900" dirty="0" smtClean="0">
              <a:solidFill>
                <a:schemeClr val="tx1"/>
              </a:solidFill>
            </a:endParaRPr>
          </a:p>
          <a:p>
            <a:r>
              <a:rPr lang="en-GB" sz="2400" dirty="0" smtClean="0">
                <a:solidFill>
                  <a:schemeClr val="tx1"/>
                </a:solidFill>
              </a:rPr>
              <a:t>26 March 2018</a:t>
            </a:r>
            <a:endParaRPr lang="en-GB" sz="2400" dirty="0">
              <a:solidFill>
                <a:schemeClr val="tx1"/>
              </a:solidFill>
            </a:endParaRPr>
          </a:p>
        </p:txBody>
      </p:sp>
      <p:pic>
        <p:nvPicPr>
          <p:cNvPr id="5" name="Picture 4" descr="Description: Howells_logo_RGB"/>
          <p:cNvPicPr/>
          <p:nvPr/>
        </p:nvPicPr>
        <p:blipFill>
          <a:blip r:embed="rId3">
            <a:extLst>
              <a:ext uri="{28A0092B-C50C-407E-A947-70E740481C1C}">
                <a14:useLocalDpi xmlns:a14="http://schemas.microsoft.com/office/drawing/2010/main" val="0"/>
              </a:ext>
            </a:extLst>
          </a:blip>
          <a:srcRect/>
          <a:stretch>
            <a:fillRect/>
          </a:stretch>
        </p:blipFill>
        <p:spPr bwMode="auto">
          <a:xfrm>
            <a:off x="4688006" y="794169"/>
            <a:ext cx="3240360" cy="792088"/>
          </a:xfrm>
          <a:prstGeom prst="rect">
            <a:avLst/>
          </a:prstGeom>
          <a:noFill/>
          <a:ln>
            <a:noFill/>
          </a:ln>
        </p:spPr>
      </p:pic>
      <p:pic>
        <p:nvPicPr>
          <p:cNvPr id="1026" name="Picture 2" descr="\\PLP-SRV04\Users Drive\Stationery and branding\Logos\Simple logos as .jpgs\new 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 y="968941"/>
            <a:ext cx="3376245" cy="72985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is covered under Legal Help – </a:t>
            </a:r>
            <a:r>
              <a:rPr lang="en-GB" dirty="0" smtClean="0"/>
              <a:t>education examples</a:t>
            </a:r>
            <a:endParaRPr lang="en-GB" dirty="0"/>
          </a:p>
        </p:txBody>
      </p:sp>
      <p:sp>
        <p:nvSpPr>
          <p:cNvPr id="3" name="Content Placeholder 2"/>
          <p:cNvSpPr>
            <a:spLocks noGrp="1"/>
          </p:cNvSpPr>
          <p:nvPr>
            <p:ph idx="1"/>
          </p:nvPr>
        </p:nvSpPr>
        <p:spPr/>
        <p:txBody>
          <a:bodyPr/>
          <a:lstStyle/>
          <a:p>
            <a:r>
              <a:rPr lang="en-GB" dirty="0" smtClean="0"/>
              <a:t>Challenging University/FE providers about failures to assess the need for/provide reasonable adjustments</a:t>
            </a:r>
          </a:p>
          <a:p>
            <a:r>
              <a:rPr lang="en-GB" dirty="0" smtClean="0"/>
              <a:t>Advising on issues arising from work placements</a:t>
            </a:r>
            <a:endParaRPr lang="en-GB" dirty="0"/>
          </a:p>
        </p:txBody>
      </p:sp>
    </p:spTree>
    <p:extLst>
      <p:ext uri="{BB962C8B-B14F-4D97-AF65-F5344CB8AC3E}">
        <p14:creationId xmlns:p14="http://schemas.microsoft.com/office/powerpoint/2010/main" val="1419867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not covered</a:t>
            </a:r>
            <a:endParaRPr lang="en-GB" dirty="0"/>
          </a:p>
        </p:txBody>
      </p:sp>
      <p:sp>
        <p:nvSpPr>
          <p:cNvPr id="3" name="Content Placeholder 2"/>
          <p:cNvSpPr>
            <a:spLocks noGrp="1"/>
          </p:cNvSpPr>
          <p:nvPr>
            <p:ph idx="1"/>
          </p:nvPr>
        </p:nvSpPr>
        <p:spPr/>
        <p:txBody>
          <a:bodyPr/>
          <a:lstStyle/>
          <a:p>
            <a:r>
              <a:rPr lang="en-GB" dirty="0" smtClean="0"/>
              <a:t>Any issues with SEN and discrimination in schools – dealt with by specialist education law providers.</a:t>
            </a:r>
            <a:endParaRPr lang="en-GB" dirty="0"/>
          </a:p>
        </p:txBody>
      </p:sp>
    </p:spTree>
    <p:extLst>
      <p:ext uri="{BB962C8B-B14F-4D97-AF65-F5344CB8AC3E}">
        <p14:creationId xmlns:p14="http://schemas.microsoft.com/office/powerpoint/2010/main" val="1658895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5400" dirty="0" smtClean="0"/>
              <a:t>Legal Aid </a:t>
            </a:r>
            <a:endParaRPr lang="en-GB" sz="5400" dirty="0"/>
          </a:p>
        </p:txBody>
      </p:sp>
      <p:sp>
        <p:nvSpPr>
          <p:cNvPr id="3" name="Subtitle 2"/>
          <p:cNvSpPr>
            <a:spLocks noGrp="1"/>
          </p:cNvSpPr>
          <p:nvPr>
            <p:ph type="subTitle" idx="1"/>
          </p:nvPr>
        </p:nvSpPr>
        <p:spPr/>
        <p:txBody>
          <a:bodyPr/>
          <a:lstStyle/>
          <a:p>
            <a:r>
              <a:rPr lang="en-GB" dirty="0" smtClean="0">
                <a:solidFill>
                  <a:schemeClr val="tx1"/>
                </a:solidFill>
              </a:rPr>
              <a:t>Funding </a:t>
            </a:r>
            <a:r>
              <a:rPr lang="en-GB" dirty="0">
                <a:solidFill>
                  <a:schemeClr val="tx1"/>
                </a:solidFill>
              </a:rPr>
              <a:t>after Legal </a:t>
            </a:r>
            <a:r>
              <a:rPr lang="en-GB" dirty="0" smtClean="0">
                <a:solidFill>
                  <a:schemeClr val="tx1"/>
                </a:solidFill>
              </a:rPr>
              <a:t>Help </a:t>
            </a:r>
            <a:endParaRPr lang="en-GB" dirty="0">
              <a:solidFill>
                <a:schemeClr val="tx1"/>
              </a:solidFill>
            </a:endParaRPr>
          </a:p>
        </p:txBody>
      </p:sp>
    </p:spTree>
    <p:extLst>
      <p:ext uri="{BB962C8B-B14F-4D97-AF65-F5344CB8AC3E}">
        <p14:creationId xmlns:p14="http://schemas.microsoft.com/office/powerpoint/2010/main" val="1875237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Public Funding Certificate</a:t>
            </a:r>
            <a:endParaRPr lang="en-GB" dirty="0"/>
          </a:p>
        </p:txBody>
      </p:sp>
      <p:sp>
        <p:nvSpPr>
          <p:cNvPr id="3" name="Content Placeholder 2"/>
          <p:cNvSpPr>
            <a:spLocks noGrp="1"/>
          </p:cNvSpPr>
          <p:nvPr>
            <p:ph idx="1"/>
          </p:nvPr>
        </p:nvSpPr>
        <p:spPr/>
        <p:txBody>
          <a:bodyPr>
            <a:normAutofit/>
          </a:bodyPr>
          <a:lstStyle/>
          <a:p>
            <a:r>
              <a:rPr lang="en-GB" dirty="0" smtClean="0"/>
              <a:t>Full Representation</a:t>
            </a:r>
          </a:p>
          <a:p>
            <a:pPr lvl="1"/>
            <a:r>
              <a:rPr lang="en-GB" dirty="0" smtClean="0"/>
              <a:t>Issue a claim and conduct litigation</a:t>
            </a:r>
          </a:p>
          <a:p>
            <a:pPr lvl="1"/>
            <a:r>
              <a:rPr lang="en-GB" dirty="0" smtClean="0"/>
              <a:t>Funding for lawyer </a:t>
            </a:r>
          </a:p>
          <a:p>
            <a:pPr lvl="1"/>
            <a:r>
              <a:rPr lang="en-GB" dirty="0" smtClean="0"/>
              <a:t>Cost protection for client</a:t>
            </a:r>
          </a:p>
          <a:p>
            <a:r>
              <a:rPr lang="en-GB" dirty="0" smtClean="0"/>
              <a:t>Investigative Representation</a:t>
            </a:r>
          </a:p>
          <a:p>
            <a:pPr lvl="1"/>
            <a:r>
              <a:rPr lang="en-GB" dirty="0" smtClean="0"/>
              <a:t>Investigate prospects of claim succeeding</a:t>
            </a:r>
          </a:p>
          <a:p>
            <a:pPr lvl="1"/>
            <a:r>
              <a:rPr lang="en-GB" dirty="0" smtClean="0"/>
              <a:t>Funding for lawyer</a:t>
            </a:r>
          </a:p>
          <a:p>
            <a:pPr lvl="1"/>
            <a:r>
              <a:rPr lang="en-GB" dirty="0" smtClean="0"/>
              <a:t>Cost protection for client</a:t>
            </a:r>
            <a:endParaRPr lang="en-GB" dirty="0"/>
          </a:p>
        </p:txBody>
      </p:sp>
    </p:spTree>
    <p:extLst>
      <p:ext uri="{BB962C8B-B14F-4D97-AF65-F5344CB8AC3E}">
        <p14:creationId xmlns:p14="http://schemas.microsoft.com/office/powerpoint/2010/main" val="647012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1181"/>
            <a:ext cx="8229600" cy="773723"/>
          </a:xfrm>
        </p:spPr>
        <p:txBody>
          <a:bodyPr>
            <a:normAutofit fontScale="90000"/>
          </a:bodyPr>
          <a:lstStyle/>
          <a:p>
            <a:r>
              <a:rPr lang="en-GB" dirty="0" smtClean="0"/>
              <a:t>Full Representation</a:t>
            </a:r>
            <a:br>
              <a:rPr lang="en-GB" dirty="0" smtClean="0"/>
            </a:br>
            <a:endParaRPr lang="en-GB" dirty="0"/>
          </a:p>
        </p:txBody>
      </p:sp>
      <p:sp>
        <p:nvSpPr>
          <p:cNvPr id="3" name="Content Placeholder 2"/>
          <p:cNvSpPr>
            <a:spLocks noGrp="1"/>
          </p:cNvSpPr>
          <p:nvPr>
            <p:ph idx="1"/>
          </p:nvPr>
        </p:nvSpPr>
        <p:spPr>
          <a:xfrm>
            <a:off x="457200" y="1308296"/>
            <a:ext cx="8229600" cy="4817868"/>
          </a:xfrm>
        </p:spPr>
        <p:txBody>
          <a:bodyPr>
            <a:normAutofit fontScale="92500" lnSpcReduction="10000"/>
          </a:bodyPr>
          <a:lstStyle/>
          <a:p>
            <a:r>
              <a:rPr lang="en-US" dirty="0"/>
              <a:t>Civil Legal Aid (Merits Criteria) Regulations 2013</a:t>
            </a:r>
          </a:p>
          <a:p>
            <a:r>
              <a:rPr lang="en-GB" dirty="0" smtClean="0"/>
              <a:t>Standard criteria – Regulation 39</a:t>
            </a:r>
          </a:p>
          <a:p>
            <a:pPr lvl="1"/>
            <a:r>
              <a:rPr lang="en-GB" dirty="0" smtClean="0"/>
              <a:t>No other means of funding</a:t>
            </a:r>
          </a:p>
          <a:p>
            <a:pPr lvl="1"/>
            <a:r>
              <a:rPr lang="en-GB" dirty="0" smtClean="0"/>
              <a:t>No one else who could bring the case</a:t>
            </a:r>
          </a:p>
          <a:p>
            <a:pPr lvl="1"/>
            <a:r>
              <a:rPr lang="en-GB" dirty="0" smtClean="0"/>
              <a:t>No reasonable alternative to bringing proceedings</a:t>
            </a:r>
          </a:p>
          <a:p>
            <a:pPr lvl="1"/>
            <a:r>
              <a:rPr lang="en-GB" dirty="0" smtClean="0"/>
              <a:t>Need for representation</a:t>
            </a:r>
          </a:p>
          <a:p>
            <a:r>
              <a:rPr lang="en-GB" dirty="0" smtClean="0"/>
              <a:t>Cost benefit – Regulation 42</a:t>
            </a:r>
          </a:p>
          <a:p>
            <a:r>
              <a:rPr lang="en-GB" dirty="0"/>
              <a:t>Prospects of success – Regulation 43</a:t>
            </a:r>
          </a:p>
          <a:p>
            <a:pPr lvl="1"/>
            <a:r>
              <a:rPr lang="en-GB" dirty="0"/>
              <a:t>Very good, good, moderate; or</a:t>
            </a:r>
          </a:p>
          <a:p>
            <a:pPr lvl="1"/>
            <a:r>
              <a:rPr lang="en-GB" dirty="0"/>
              <a:t>Borderline </a:t>
            </a:r>
            <a:r>
              <a:rPr lang="en-GB" dirty="0" smtClean="0"/>
              <a:t>with SWPI </a:t>
            </a:r>
            <a:r>
              <a:rPr lang="en-GB" dirty="0"/>
              <a:t>or overwhelming importance</a:t>
            </a:r>
          </a:p>
          <a:p>
            <a:endParaRPr lang="en-GB" dirty="0"/>
          </a:p>
        </p:txBody>
      </p:sp>
    </p:spTree>
    <p:extLst>
      <p:ext uri="{BB962C8B-B14F-4D97-AF65-F5344CB8AC3E}">
        <p14:creationId xmlns:p14="http://schemas.microsoft.com/office/powerpoint/2010/main" val="1031359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Cost-benefit conundrum</a:t>
            </a:r>
            <a:endParaRPr lang="en-US" dirty="0"/>
          </a:p>
        </p:txBody>
      </p:sp>
      <p:sp>
        <p:nvSpPr>
          <p:cNvPr id="3" name="Content Placeholder 2"/>
          <p:cNvSpPr>
            <a:spLocks noGrp="1"/>
          </p:cNvSpPr>
          <p:nvPr>
            <p:ph idx="1"/>
          </p:nvPr>
        </p:nvSpPr>
        <p:spPr>
          <a:xfrm>
            <a:off x="457200" y="1539558"/>
            <a:ext cx="8229600" cy="4525963"/>
          </a:xfrm>
        </p:spPr>
        <p:txBody>
          <a:bodyPr>
            <a:normAutofit lnSpcReduction="10000"/>
          </a:bodyPr>
          <a:lstStyle/>
          <a:p>
            <a:r>
              <a:rPr lang="en-US" dirty="0" smtClean="0"/>
              <a:t>Cost-benefit criteria:</a:t>
            </a:r>
          </a:p>
          <a:p>
            <a:pPr lvl="1"/>
            <a:r>
              <a:rPr lang="en-US" dirty="0" smtClean="0"/>
              <a:t>Primarily a claim for damages: Ratios</a:t>
            </a:r>
          </a:p>
          <a:p>
            <a:pPr lvl="1"/>
            <a:r>
              <a:rPr lang="en-US" dirty="0" smtClean="0"/>
              <a:t>Not primarily a claim for damages or other sum and not of SWPI: Privately paying individual</a:t>
            </a:r>
          </a:p>
          <a:p>
            <a:pPr lvl="1"/>
            <a:r>
              <a:rPr lang="en-US" dirty="0" smtClean="0"/>
              <a:t>SWPI: Proportionality</a:t>
            </a:r>
            <a:endParaRPr lang="en-US" dirty="0"/>
          </a:p>
          <a:p>
            <a:r>
              <a:rPr lang="en-US" dirty="0" smtClean="0"/>
              <a:t>Ratios and discrimination claims</a:t>
            </a:r>
          </a:p>
          <a:p>
            <a:r>
              <a:rPr lang="en-US" dirty="0" smtClean="0"/>
              <a:t>Is this a problem</a:t>
            </a:r>
          </a:p>
          <a:p>
            <a:pPr lvl="1"/>
            <a:r>
              <a:rPr lang="en-US" dirty="0" smtClean="0"/>
              <a:t>Importance of the cases</a:t>
            </a:r>
          </a:p>
          <a:p>
            <a:pPr lvl="1"/>
            <a:r>
              <a:rPr lang="en-US" dirty="0" smtClean="0"/>
              <a:t>Article 6 ECHR</a:t>
            </a:r>
          </a:p>
          <a:p>
            <a:endParaRPr lang="en-US" dirty="0"/>
          </a:p>
        </p:txBody>
      </p:sp>
    </p:spTree>
    <p:extLst>
      <p:ext uri="{BB962C8B-B14F-4D97-AF65-F5344CB8AC3E}">
        <p14:creationId xmlns:p14="http://schemas.microsoft.com/office/powerpoint/2010/main" val="895439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idx="1"/>
          </p:nvPr>
        </p:nvSpPr>
        <p:spPr/>
        <p:txBody>
          <a:bodyPr/>
          <a:lstStyle/>
          <a:p>
            <a:r>
              <a:rPr lang="en-US" dirty="0" smtClean="0"/>
              <a:t>Does </a:t>
            </a:r>
            <a:r>
              <a:rPr lang="en-US" dirty="0"/>
              <a:t>the claim involve a significant wider public interest?</a:t>
            </a:r>
          </a:p>
          <a:p>
            <a:r>
              <a:rPr lang="en-US" dirty="0"/>
              <a:t>Could the claim fall into a different </a:t>
            </a:r>
            <a:r>
              <a:rPr lang="en-US" dirty="0" smtClean="0"/>
              <a:t>paragraph of Part 1 Schedule 1 LASPO?</a:t>
            </a:r>
            <a:endParaRPr lang="en-US" dirty="0"/>
          </a:p>
          <a:p>
            <a:r>
              <a:rPr lang="en-US" dirty="0"/>
              <a:t>Is it primarily a claim for damages?</a:t>
            </a:r>
          </a:p>
          <a:p>
            <a:r>
              <a:rPr lang="en-US" dirty="0" smtClean="0"/>
              <a:t>Are the cost-benefit criteria consistent with Art 6 ECHR?</a:t>
            </a:r>
            <a:endParaRPr lang="en-US" dirty="0"/>
          </a:p>
        </p:txBody>
      </p:sp>
    </p:spTree>
    <p:extLst>
      <p:ext uri="{BB962C8B-B14F-4D97-AF65-F5344CB8AC3E}">
        <p14:creationId xmlns:p14="http://schemas.microsoft.com/office/powerpoint/2010/main" val="1444431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wider public interest</a:t>
            </a:r>
            <a:endParaRPr lang="en-US" dirty="0"/>
          </a:p>
        </p:txBody>
      </p:sp>
      <p:sp>
        <p:nvSpPr>
          <p:cNvPr id="3" name="Content Placeholder 2"/>
          <p:cNvSpPr>
            <a:spLocks noGrp="1"/>
          </p:cNvSpPr>
          <p:nvPr>
            <p:ph idx="1"/>
          </p:nvPr>
        </p:nvSpPr>
        <p:spPr/>
        <p:txBody>
          <a:bodyPr/>
          <a:lstStyle/>
          <a:p>
            <a:r>
              <a:rPr lang="en-GB" dirty="0" smtClean="0"/>
              <a:t>Regulation 6 </a:t>
            </a:r>
          </a:p>
          <a:p>
            <a:r>
              <a:rPr lang="en-GB" dirty="0" smtClean="0"/>
              <a:t>Is it a case appropriate to realise:</a:t>
            </a:r>
          </a:p>
          <a:p>
            <a:pPr lvl="1"/>
            <a:r>
              <a:rPr lang="en-GB" dirty="0" smtClean="0"/>
              <a:t>Real benefits to the public at large, other than those which normally flow from cases of the type in question; and</a:t>
            </a:r>
          </a:p>
          <a:p>
            <a:pPr lvl="1"/>
            <a:r>
              <a:rPr lang="en-GB" dirty="0" smtClean="0"/>
              <a:t>Benefits for an identifiable class of individuals, other than the person, or his or her family, to whom civil legal services are provided.</a:t>
            </a:r>
          </a:p>
          <a:p>
            <a:pPr marL="514350" indent="-457200"/>
            <a:r>
              <a:rPr lang="en-GB" dirty="0" smtClean="0"/>
              <a:t>If so, proportionality test applies</a:t>
            </a:r>
          </a:p>
        </p:txBody>
      </p:sp>
    </p:spTree>
    <p:extLst>
      <p:ext uri="{BB962C8B-B14F-4D97-AF65-F5344CB8AC3E}">
        <p14:creationId xmlns:p14="http://schemas.microsoft.com/office/powerpoint/2010/main" val="843158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 paragraph </a:t>
            </a:r>
            <a:r>
              <a:rPr lang="en-US" dirty="0"/>
              <a:t>of Part 1 Schedule 1 </a:t>
            </a:r>
            <a:r>
              <a:rPr lang="en-US" dirty="0" smtClean="0"/>
              <a:t>LASPO</a:t>
            </a:r>
            <a:endParaRPr lang="en-US" dirty="0"/>
          </a:p>
        </p:txBody>
      </p:sp>
      <p:sp>
        <p:nvSpPr>
          <p:cNvPr id="3" name="Content Placeholder 2"/>
          <p:cNvSpPr>
            <a:spLocks noGrp="1"/>
          </p:cNvSpPr>
          <p:nvPr>
            <p:ph idx="1"/>
          </p:nvPr>
        </p:nvSpPr>
        <p:spPr/>
        <p:txBody>
          <a:bodyPr>
            <a:normAutofit/>
          </a:bodyPr>
          <a:lstStyle/>
          <a:p>
            <a:r>
              <a:rPr lang="en-US" sz="3400" dirty="0" smtClean="0"/>
              <a:t>Most appropriate merits criteria used:</a:t>
            </a:r>
          </a:p>
          <a:p>
            <a:pPr lvl="1"/>
            <a:r>
              <a:rPr lang="en-US" dirty="0" smtClean="0"/>
              <a:t>Regulation 47</a:t>
            </a:r>
          </a:p>
          <a:p>
            <a:r>
              <a:rPr lang="en-US" sz="3400" dirty="0" smtClean="0"/>
              <a:t>Breach of Convention rights by public authority: </a:t>
            </a:r>
            <a:r>
              <a:rPr lang="en-US" sz="3400" dirty="0"/>
              <a:t>Para </a:t>
            </a:r>
            <a:r>
              <a:rPr lang="en-US" sz="3400" dirty="0" smtClean="0"/>
              <a:t>22 P1 S1 LASPO: </a:t>
            </a:r>
          </a:p>
          <a:p>
            <a:pPr lvl="1"/>
            <a:r>
              <a:rPr lang="en-US" dirty="0" smtClean="0"/>
              <a:t>Significant breach of Convention rights by public authority</a:t>
            </a:r>
          </a:p>
          <a:p>
            <a:pPr lvl="1"/>
            <a:r>
              <a:rPr lang="en-US" dirty="0" smtClean="0"/>
              <a:t>Proportionality test applies - Regulation 58</a:t>
            </a:r>
            <a:endParaRPr lang="en-US" i="1" dirty="0" smtClean="0"/>
          </a:p>
        </p:txBody>
      </p:sp>
    </p:spTree>
    <p:extLst>
      <p:ext uri="{BB962C8B-B14F-4D97-AF65-F5344CB8AC3E}">
        <p14:creationId xmlns:p14="http://schemas.microsoft.com/office/powerpoint/2010/main" val="1868411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primarily a claim for damages?</a:t>
            </a:r>
            <a:endParaRPr lang="en-US" dirty="0"/>
          </a:p>
        </p:txBody>
      </p:sp>
      <p:sp>
        <p:nvSpPr>
          <p:cNvPr id="3" name="Content Placeholder 2"/>
          <p:cNvSpPr>
            <a:spLocks noGrp="1"/>
          </p:cNvSpPr>
          <p:nvPr>
            <p:ph idx="1"/>
          </p:nvPr>
        </p:nvSpPr>
        <p:spPr/>
        <p:txBody>
          <a:bodyPr>
            <a:normAutofit lnSpcReduction="10000"/>
          </a:bodyPr>
          <a:lstStyle/>
          <a:p>
            <a:r>
              <a:rPr lang="en-US" dirty="0" smtClean="0"/>
              <a:t>If not, and no SWPI: </a:t>
            </a:r>
          </a:p>
          <a:p>
            <a:pPr lvl="1"/>
            <a:r>
              <a:rPr lang="en-US" dirty="0"/>
              <a:t>P</a:t>
            </a:r>
            <a:r>
              <a:rPr lang="en-US" dirty="0" smtClean="0"/>
              <a:t>rivately paying individual test</a:t>
            </a:r>
          </a:p>
          <a:p>
            <a:pPr lvl="1"/>
            <a:r>
              <a:rPr lang="en-US" dirty="0" smtClean="0"/>
              <a:t>Less restrictive than ratios, more restrictive than proportionality</a:t>
            </a:r>
          </a:p>
          <a:p>
            <a:pPr marL="514350" indent="-457200"/>
            <a:r>
              <a:rPr lang="en-US" dirty="0" smtClean="0"/>
              <a:t>Why not primarily a claim for damages?</a:t>
            </a:r>
          </a:p>
          <a:p>
            <a:pPr marL="914400" lvl="1" indent="-457200"/>
            <a:r>
              <a:rPr lang="en-US" dirty="0" smtClean="0"/>
              <a:t>Importance of other remedies to claimant</a:t>
            </a:r>
          </a:p>
          <a:p>
            <a:pPr marL="914400" lvl="1" indent="-457200"/>
            <a:r>
              <a:rPr lang="en-US" dirty="0"/>
              <a:t>Societal importance of discrimination claims </a:t>
            </a:r>
          </a:p>
          <a:p>
            <a:pPr marL="514350" indent="-457200"/>
            <a:r>
              <a:rPr lang="en-US" dirty="0" smtClean="0"/>
              <a:t>Question to ask:</a:t>
            </a:r>
          </a:p>
          <a:p>
            <a:pPr marL="914400" lvl="1" indent="-457200"/>
            <a:r>
              <a:rPr lang="en-US" dirty="0" smtClean="0"/>
              <a:t>What is most important to the claimant? </a:t>
            </a:r>
          </a:p>
          <a:p>
            <a:pPr marL="914400" lvl="1" indent="-457200"/>
            <a:endParaRPr lang="en-US" dirty="0"/>
          </a:p>
          <a:p>
            <a:pPr marL="914400" lvl="1" indent="-457200"/>
            <a:endParaRPr lang="en-US" dirty="0" smtClean="0"/>
          </a:p>
          <a:p>
            <a:pPr marL="914400" lvl="1" indent="-457200"/>
            <a:endParaRPr lang="en-US" dirty="0" smtClean="0"/>
          </a:p>
          <a:p>
            <a:pPr marL="457200" lvl="1" indent="0">
              <a:buNone/>
            </a:pPr>
            <a:endParaRPr lang="en-US" dirty="0"/>
          </a:p>
          <a:p>
            <a:pPr marL="457200" lvl="1" indent="0">
              <a:buNone/>
            </a:pPr>
            <a:endParaRPr lang="en-US" dirty="0" smtClean="0"/>
          </a:p>
          <a:p>
            <a:endParaRPr lang="en-US" dirty="0" smtClean="0"/>
          </a:p>
          <a:p>
            <a:pPr lvl="1"/>
            <a:endParaRPr lang="en-US" dirty="0"/>
          </a:p>
        </p:txBody>
      </p:sp>
    </p:spTree>
    <p:extLst>
      <p:ext uri="{BB962C8B-B14F-4D97-AF65-F5344CB8AC3E}">
        <p14:creationId xmlns:p14="http://schemas.microsoft.com/office/powerpoint/2010/main" val="508443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Funding</a:t>
            </a:r>
            <a:endParaRPr lang="en-GB" dirty="0"/>
          </a:p>
        </p:txBody>
      </p:sp>
      <p:sp>
        <p:nvSpPr>
          <p:cNvPr id="3" name="Content Placeholder 2"/>
          <p:cNvSpPr>
            <a:spLocks noGrp="1"/>
          </p:cNvSpPr>
          <p:nvPr>
            <p:ph idx="1"/>
          </p:nvPr>
        </p:nvSpPr>
        <p:spPr/>
        <p:txBody>
          <a:bodyPr/>
          <a:lstStyle/>
          <a:p>
            <a:r>
              <a:rPr lang="en-GB" dirty="0" smtClean="0"/>
              <a:t>Legal Help – </a:t>
            </a:r>
            <a:r>
              <a:rPr lang="en-GB" dirty="0"/>
              <a:t>telephone </a:t>
            </a:r>
            <a:r>
              <a:rPr lang="en-GB" dirty="0" smtClean="0"/>
              <a:t>gateway</a:t>
            </a:r>
          </a:p>
          <a:p>
            <a:r>
              <a:rPr lang="en-GB" dirty="0" smtClean="0"/>
              <a:t>Legal Aid </a:t>
            </a:r>
          </a:p>
          <a:p>
            <a:r>
              <a:rPr lang="en-GB" dirty="0" smtClean="0"/>
              <a:t>Exceptional Case Funding</a:t>
            </a:r>
          </a:p>
          <a:p>
            <a:endParaRPr lang="en-GB" dirty="0"/>
          </a:p>
        </p:txBody>
      </p:sp>
    </p:spTree>
    <p:extLst>
      <p:ext uri="{BB962C8B-B14F-4D97-AF65-F5344CB8AC3E}">
        <p14:creationId xmlns:p14="http://schemas.microsoft.com/office/powerpoint/2010/main" val="1053265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6(1) ECHR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Can claimant present her case </a:t>
            </a:r>
            <a:r>
              <a:rPr lang="en-US" i="1" dirty="0" smtClean="0"/>
              <a:t>“effectively and without obvious unfairness”</a:t>
            </a:r>
            <a:r>
              <a:rPr lang="en-US" dirty="0"/>
              <a:t>?</a:t>
            </a:r>
            <a:endParaRPr lang="en-US" dirty="0" smtClean="0"/>
          </a:p>
          <a:p>
            <a:r>
              <a:rPr lang="en-GB" dirty="0"/>
              <a:t>Fact specific:</a:t>
            </a:r>
          </a:p>
          <a:p>
            <a:pPr lvl="2"/>
            <a:r>
              <a:rPr lang="en-GB" dirty="0"/>
              <a:t>importance of the issues at stake;  </a:t>
            </a:r>
          </a:p>
          <a:p>
            <a:pPr lvl="2"/>
            <a:r>
              <a:rPr lang="en-GB" dirty="0"/>
              <a:t>complexity of the procedural, legal and evidential issues; </a:t>
            </a:r>
          </a:p>
          <a:p>
            <a:pPr lvl="2"/>
            <a:r>
              <a:rPr lang="en-GB" dirty="0"/>
              <a:t>ability of the individual to represent themselves without legal assistance, having regard to age and mental capacity</a:t>
            </a:r>
            <a:endParaRPr lang="en-US" dirty="0"/>
          </a:p>
          <a:p>
            <a:r>
              <a:rPr lang="en-US" dirty="0" smtClean="0"/>
              <a:t>If not in-scope under P1 S1 LASPO: </a:t>
            </a:r>
          </a:p>
          <a:p>
            <a:pPr lvl="1"/>
            <a:r>
              <a:rPr lang="en-US" dirty="0" smtClean="0"/>
              <a:t>Section 10 LASPO and ECF</a:t>
            </a:r>
          </a:p>
          <a:p>
            <a:pPr lvl="1"/>
            <a:r>
              <a:rPr lang="en-US" dirty="0" smtClean="0"/>
              <a:t>Funding available if required to prevent a risk of a breach of Convention or EU rights</a:t>
            </a:r>
          </a:p>
        </p:txBody>
      </p:sp>
    </p:spTree>
    <p:extLst>
      <p:ext uri="{BB962C8B-B14F-4D97-AF65-F5344CB8AC3E}">
        <p14:creationId xmlns:p14="http://schemas.microsoft.com/office/powerpoint/2010/main" val="723384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Art 6(1) ECHR </a:t>
            </a:r>
            <a:br>
              <a:rPr lang="en-GB" dirty="0" smtClean="0"/>
            </a:br>
            <a:r>
              <a:rPr lang="en-GB" dirty="0" smtClean="0"/>
              <a:t>continued</a:t>
            </a:r>
            <a:endParaRPr lang="en-GB" dirty="0"/>
          </a:p>
        </p:txBody>
      </p:sp>
      <p:sp>
        <p:nvSpPr>
          <p:cNvPr id="3" name="Content Placeholder 2"/>
          <p:cNvSpPr>
            <a:spLocks noGrp="1"/>
          </p:cNvSpPr>
          <p:nvPr>
            <p:ph idx="1"/>
          </p:nvPr>
        </p:nvSpPr>
        <p:spPr/>
        <p:txBody>
          <a:bodyPr>
            <a:normAutofit/>
          </a:bodyPr>
          <a:lstStyle/>
          <a:p>
            <a:r>
              <a:rPr lang="en-US" dirty="0"/>
              <a:t>No equivalent for means and merits criteria:</a:t>
            </a:r>
          </a:p>
          <a:p>
            <a:pPr lvl="1"/>
            <a:r>
              <a:rPr lang="en-US" dirty="0" smtClean="0"/>
              <a:t>Breach of Convention rights?</a:t>
            </a:r>
            <a:endParaRPr lang="en-US" dirty="0"/>
          </a:p>
          <a:p>
            <a:pPr lvl="1"/>
            <a:r>
              <a:rPr lang="en-US" i="1" dirty="0" smtClean="0"/>
              <a:t>R </a:t>
            </a:r>
            <a:r>
              <a:rPr lang="en-US" i="1" dirty="0"/>
              <a:t>(I.S.) v Director of Legal Aid Casework &amp; Anor </a:t>
            </a:r>
            <a:r>
              <a:rPr lang="en-US" dirty="0"/>
              <a:t>[2016] 1 WLR </a:t>
            </a:r>
            <a:r>
              <a:rPr lang="en-US" dirty="0" smtClean="0"/>
              <a:t>473</a:t>
            </a:r>
          </a:p>
          <a:p>
            <a:pPr lvl="1"/>
            <a:r>
              <a:rPr lang="en-GB" i="1" dirty="0" smtClean="0"/>
              <a:t>“</a:t>
            </a:r>
            <a:r>
              <a:rPr lang="en-GB" i="1" dirty="0"/>
              <a:t>the Merits Regulations offer, in my judgment, a balanced – proportionate – approach to the grant of legal aid which cannot be condemned as arbitrary.” </a:t>
            </a:r>
            <a:r>
              <a:rPr lang="en-GB" dirty="0" smtClean="0"/>
              <a:t>Laws LJ at §65</a:t>
            </a:r>
            <a:r>
              <a:rPr lang="en-GB" i="1" dirty="0" smtClean="0"/>
              <a:t> </a:t>
            </a:r>
          </a:p>
          <a:p>
            <a:pPr lvl="1"/>
            <a:r>
              <a:rPr lang="en-GB" dirty="0" smtClean="0"/>
              <a:t>Supreme Court </a:t>
            </a:r>
            <a:endParaRPr lang="en-US" dirty="0"/>
          </a:p>
          <a:p>
            <a:endParaRPr lang="en-GB" dirty="0"/>
          </a:p>
          <a:p>
            <a:endParaRPr lang="en-GB" dirty="0"/>
          </a:p>
        </p:txBody>
      </p:sp>
    </p:spTree>
    <p:extLst>
      <p:ext uri="{BB962C8B-B14F-4D97-AF65-F5344CB8AC3E}">
        <p14:creationId xmlns:p14="http://schemas.microsoft.com/office/powerpoint/2010/main" val="1961045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 and Procedure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Notify EHRC</a:t>
            </a:r>
          </a:p>
          <a:p>
            <a:r>
              <a:rPr lang="en-GB" dirty="0" smtClean="0"/>
              <a:t>Assessors</a:t>
            </a:r>
          </a:p>
          <a:p>
            <a:r>
              <a:rPr lang="en-GB" dirty="0" smtClean="0"/>
              <a:t>Transfer to court with experienced Judge</a:t>
            </a:r>
          </a:p>
          <a:p>
            <a:r>
              <a:rPr lang="en-GB" dirty="0" smtClean="0"/>
              <a:t>Nature of Relief available – question of where to issue the claim (High or County Court) less significant, save where the proposed claim contains a public law issue (</a:t>
            </a:r>
            <a:r>
              <a:rPr lang="en-GB" i="1" dirty="0" smtClean="0"/>
              <a:t>i.e.</a:t>
            </a:r>
            <a:r>
              <a:rPr lang="en-GB" dirty="0" smtClean="0"/>
              <a:t> the public sector equality duty)</a:t>
            </a:r>
          </a:p>
          <a:p>
            <a:r>
              <a:rPr lang="en-GB" dirty="0" smtClean="0"/>
              <a:t>Time limit issues</a:t>
            </a:r>
          </a:p>
          <a:p>
            <a:r>
              <a:rPr lang="en-GB" dirty="0" smtClean="0"/>
              <a:t>Expert evidence?</a:t>
            </a:r>
            <a:endParaRPr lang="en-GB" dirty="0"/>
          </a:p>
        </p:txBody>
      </p:sp>
    </p:spTree>
    <p:extLst>
      <p:ext uri="{BB962C8B-B14F-4D97-AF65-F5344CB8AC3E}">
        <p14:creationId xmlns:p14="http://schemas.microsoft.com/office/powerpoint/2010/main" val="1622239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451490"/>
            <a:ext cx="7772400" cy="2725421"/>
          </a:xfrm>
        </p:spPr>
        <p:txBody>
          <a:bodyPr>
            <a:normAutofit/>
          </a:bodyPr>
          <a:lstStyle/>
          <a:p>
            <a:pPr algn="ctr"/>
            <a:r>
              <a:rPr lang="en-GB" sz="5400" dirty="0" smtClean="0"/>
              <a:t>Any questions?</a:t>
            </a:r>
            <a:endParaRPr lang="en-GB" sz="5400" dirty="0"/>
          </a:p>
        </p:txBody>
      </p:sp>
      <p:sp>
        <p:nvSpPr>
          <p:cNvPr id="3" name="Text Placeholder 2"/>
          <p:cNvSpPr>
            <a:spLocks noGrp="1"/>
          </p:cNvSpPr>
          <p:nvPr>
            <p:ph type="body" idx="1"/>
          </p:nvPr>
        </p:nvSpPr>
        <p:spPr>
          <a:xfrm>
            <a:off x="722313" y="3813565"/>
            <a:ext cx="7772400" cy="1500187"/>
          </a:xfrm>
        </p:spPr>
        <p:txBody>
          <a:bodyPr/>
          <a:lstStyle/>
          <a:p>
            <a:endParaRPr lang="en-GB" dirty="0"/>
          </a:p>
        </p:txBody>
      </p:sp>
      <p:pic>
        <p:nvPicPr>
          <p:cNvPr id="6" name="Picture 5" descr="Description: Howells_logo_RGB"/>
          <p:cNvPicPr/>
          <p:nvPr/>
        </p:nvPicPr>
        <p:blipFill>
          <a:blip r:embed="rId3">
            <a:extLst>
              <a:ext uri="{28A0092B-C50C-407E-A947-70E740481C1C}">
                <a14:useLocalDpi xmlns:a14="http://schemas.microsoft.com/office/drawing/2010/main" val="0"/>
              </a:ext>
            </a:extLst>
          </a:blip>
          <a:srcRect/>
          <a:stretch>
            <a:fillRect/>
          </a:stretch>
        </p:blipFill>
        <p:spPr bwMode="auto">
          <a:xfrm>
            <a:off x="722313" y="767024"/>
            <a:ext cx="2682368" cy="625591"/>
          </a:xfrm>
          <a:prstGeom prst="rect">
            <a:avLst/>
          </a:prstGeom>
          <a:noFill/>
          <a:ln>
            <a:noFill/>
          </a:ln>
        </p:spPr>
      </p:pic>
      <p:pic>
        <p:nvPicPr>
          <p:cNvPr id="7" name="Picture 2" descr="\\PLP-SRV04\Users Drive\Stationery and branding\Logos\Simple logos as .jpgs\new 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8468" y="714891"/>
            <a:ext cx="3376245" cy="72985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Civil Legal Advice </a:t>
            </a:r>
            <a:endParaRPr lang="en-GB" dirty="0"/>
          </a:p>
        </p:txBody>
      </p:sp>
      <p:sp>
        <p:nvSpPr>
          <p:cNvPr id="3" name="Subtitle 2"/>
          <p:cNvSpPr>
            <a:spLocks noGrp="1"/>
          </p:cNvSpPr>
          <p:nvPr>
            <p:ph type="subTitle" idx="1"/>
          </p:nvPr>
        </p:nvSpPr>
        <p:spPr/>
        <p:txBody>
          <a:bodyPr/>
          <a:lstStyle/>
          <a:p>
            <a:r>
              <a:rPr lang="en-GB" dirty="0" smtClean="0"/>
              <a:t>Telephone gateway</a:t>
            </a:r>
            <a:endParaRPr lang="en-GB" dirty="0"/>
          </a:p>
        </p:txBody>
      </p:sp>
    </p:spTree>
    <p:extLst>
      <p:ext uri="{BB962C8B-B14F-4D97-AF65-F5344CB8AC3E}">
        <p14:creationId xmlns:p14="http://schemas.microsoft.com/office/powerpoint/2010/main" val="717650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Client </a:t>
            </a:r>
            <a:r>
              <a:rPr lang="en-GB" dirty="0"/>
              <a:t>journey</a:t>
            </a:r>
            <a:br>
              <a:rPr lang="en-GB" dirty="0"/>
            </a:br>
            <a:endParaRPr lang="en-GB" dirty="0"/>
          </a:p>
        </p:txBody>
      </p:sp>
      <p:sp>
        <p:nvSpPr>
          <p:cNvPr id="3" name="Content Placeholder 2"/>
          <p:cNvSpPr>
            <a:spLocks noGrp="1"/>
          </p:cNvSpPr>
          <p:nvPr>
            <p:ph idx="1"/>
          </p:nvPr>
        </p:nvSpPr>
        <p:spPr/>
        <p:txBody>
          <a:bodyPr>
            <a:normAutofit/>
          </a:bodyPr>
          <a:lstStyle/>
          <a:p>
            <a:r>
              <a:rPr lang="en-GB" dirty="0" smtClean="0"/>
              <a:t>Contact by phone or online (ask for call back)</a:t>
            </a:r>
          </a:p>
          <a:p>
            <a:r>
              <a:rPr lang="en-GB" dirty="0" smtClean="0"/>
              <a:t>Third party can call on behalf of client</a:t>
            </a:r>
          </a:p>
          <a:p>
            <a:r>
              <a:rPr lang="en-GB" dirty="0" smtClean="0"/>
              <a:t>Operator Service – “triage”</a:t>
            </a:r>
          </a:p>
          <a:p>
            <a:r>
              <a:rPr lang="en-GB" dirty="0" smtClean="0"/>
              <a:t>Specialist Provider</a:t>
            </a:r>
          </a:p>
          <a:p>
            <a:r>
              <a:rPr lang="en-GB" dirty="0" smtClean="0"/>
              <a:t>Determination – merits (nature of claim, time limits)</a:t>
            </a:r>
          </a:p>
          <a:p>
            <a:r>
              <a:rPr lang="en-GB" dirty="0" smtClean="0"/>
              <a:t>Ongoing Work</a:t>
            </a:r>
            <a:endParaRPr lang="en-GB" dirty="0"/>
          </a:p>
        </p:txBody>
      </p:sp>
    </p:spTree>
    <p:extLst>
      <p:ext uri="{BB962C8B-B14F-4D97-AF65-F5344CB8AC3E}">
        <p14:creationId xmlns:p14="http://schemas.microsoft.com/office/powerpoint/2010/main" val="1290598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Eligibility – scope and finances</a:t>
            </a:r>
            <a:br>
              <a:rPr lang="en-GB" dirty="0"/>
            </a:br>
            <a:endParaRPr lang="en-GB" dirty="0"/>
          </a:p>
        </p:txBody>
      </p:sp>
      <p:sp>
        <p:nvSpPr>
          <p:cNvPr id="5" name="Content Placeholder 4"/>
          <p:cNvSpPr>
            <a:spLocks noGrp="1"/>
          </p:cNvSpPr>
          <p:nvPr>
            <p:ph idx="1"/>
          </p:nvPr>
        </p:nvSpPr>
        <p:spPr/>
        <p:txBody>
          <a:bodyPr/>
          <a:lstStyle/>
          <a:p>
            <a:r>
              <a:rPr lang="en-GB" dirty="0" smtClean="0"/>
              <a:t>Initially determined by Operator Service</a:t>
            </a:r>
          </a:p>
          <a:p>
            <a:r>
              <a:rPr lang="en-GB" dirty="0" smtClean="0"/>
              <a:t>Confirmed by Specialist Provider</a:t>
            </a:r>
          </a:p>
          <a:p>
            <a:r>
              <a:rPr lang="en-GB" dirty="0" smtClean="0"/>
              <a:t>Discrimination as defined in the Equality Act 2010 is “in scope” under LASPO – see </a:t>
            </a:r>
            <a:r>
              <a:rPr lang="en-GB" i="1" dirty="0" smtClean="0"/>
              <a:t>para 43, Part 1 </a:t>
            </a:r>
            <a:r>
              <a:rPr lang="en-GB" i="1" dirty="0" err="1" smtClean="0"/>
              <a:t>Sch</a:t>
            </a:r>
            <a:r>
              <a:rPr lang="en-GB" i="1" dirty="0" smtClean="0"/>
              <a:t> 1, LASPO</a:t>
            </a:r>
          </a:p>
          <a:p>
            <a:r>
              <a:rPr lang="en-GB" dirty="0" smtClean="0"/>
              <a:t>Assessment of client’s household finances required by phone and on paper</a:t>
            </a:r>
          </a:p>
          <a:p>
            <a:endParaRPr lang="en-GB" dirty="0"/>
          </a:p>
        </p:txBody>
      </p:sp>
    </p:spTree>
    <p:extLst>
      <p:ext uri="{BB962C8B-B14F-4D97-AF65-F5344CB8AC3E}">
        <p14:creationId xmlns:p14="http://schemas.microsoft.com/office/powerpoint/2010/main" val="635831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Legal Help scheme</a:t>
            </a:r>
          </a:p>
        </p:txBody>
      </p:sp>
      <p:sp>
        <p:nvSpPr>
          <p:cNvPr id="5" name="Content Placeholder 4"/>
          <p:cNvSpPr>
            <a:spLocks noGrp="1"/>
          </p:cNvSpPr>
          <p:nvPr>
            <p:ph idx="1"/>
          </p:nvPr>
        </p:nvSpPr>
        <p:spPr/>
        <p:txBody>
          <a:bodyPr/>
          <a:lstStyle/>
          <a:p>
            <a:r>
              <a:rPr lang="en-GB" dirty="0" smtClean="0"/>
              <a:t>Employment cases but NOT representation</a:t>
            </a:r>
          </a:p>
          <a:p>
            <a:r>
              <a:rPr lang="en-GB" dirty="0" smtClean="0"/>
              <a:t>Non-employment cases but not on court record</a:t>
            </a:r>
          </a:p>
          <a:p>
            <a:r>
              <a:rPr lang="en-GB" dirty="0" smtClean="0"/>
              <a:t>Pre-action correspondence/negotiation</a:t>
            </a:r>
            <a:endParaRPr lang="en-GB" dirty="0"/>
          </a:p>
        </p:txBody>
      </p:sp>
    </p:spTree>
    <p:extLst>
      <p:ext uri="{BB962C8B-B14F-4D97-AF65-F5344CB8AC3E}">
        <p14:creationId xmlns:p14="http://schemas.microsoft.com/office/powerpoint/2010/main" val="178655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is </a:t>
            </a:r>
            <a:r>
              <a:rPr lang="en-GB" dirty="0" smtClean="0"/>
              <a:t>covered under Legal Help – benefits examples</a:t>
            </a:r>
            <a:endParaRPr lang="en-GB" dirty="0"/>
          </a:p>
        </p:txBody>
      </p:sp>
      <p:sp>
        <p:nvSpPr>
          <p:cNvPr id="3" name="Content Placeholder 2"/>
          <p:cNvSpPr>
            <a:spLocks noGrp="1"/>
          </p:cNvSpPr>
          <p:nvPr>
            <p:ph idx="1"/>
          </p:nvPr>
        </p:nvSpPr>
        <p:spPr/>
        <p:txBody>
          <a:bodyPr>
            <a:normAutofit/>
          </a:bodyPr>
          <a:lstStyle/>
          <a:p>
            <a:r>
              <a:rPr lang="en-GB" dirty="0" smtClean="0"/>
              <a:t>Writing to DWP regarding reasonable adjustments to computer terminals in a JCP to accommodate a wheelchair user.</a:t>
            </a:r>
          </a:p>
          <a:p>
            <a:r>
              <a:rPr lang="en-GB" dirty="0" smtClean="0"/>
              <a:t>Writing to DWP regarding reasonable adjustments to medical assessment appointments for PIP where client is housebound.</a:t>
            </a:r>
            <a:endParaRPr lang="en-GB" dirty="0"/>
          </a:p>
        </p:txBody>
      </p:sp>
    </p:spTree>
    <p:extLst>
      <p:ext uri="{BB962C8B-B14F-4D97-AF65-F5344CB8AC3E}">
        <p14:creationId xmlns:p14="http://schemas.microsoft.com/office/powerpoint/2010/main" val="862652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not covered</a:t>
            </a:r>
            <a:endParaRPr lang="en-GB" dirty="0"/>
          </a:p>
        </p:txBody>
      </p:sp>
      <p:sp>
        <p:nvSpPr>
          <p:cNvPr id="3" name="Content Placeholder 2"/>
          <p:cNvSpPr>
            <a:spLocks noGrp="1"/>
          </p:cNvSpPr>
          <p:nvPr>
            <p:ph idx="1"/>
          </p:nvPr>
        </p:nvSpPr>
        <p:spPr/>
        <p:txBody>
          <a:bodyPr>
            <a:normAutofit/>
          </a:bodyPr>
          <a:lstStyle/>
          <a:p>
            <a:r>
              <a:rPr lang="en-GB" dirty="0" smtClean="0"/>
              <a:t>Challenging decisions on benefits awards</a:t>
            </a:r>
            <a:endParaRPr lang="en-GB" dirty="0"/>
          </a:p>
        </p:txBody>
      </p:sp>
    </p:spTree>
    <p:extLst>
      <p:ext uri="{BB962C8B-B14F-4D97-AF65-F5344CB8AC3E}">
        <p14:creationId xmlns:p14="http://schemas.microsoft.com/office/powerpoint/2010/main" val="884531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is covered under Legal Help – </a:t>
            </a:r>
            <a:r>
              <a:rPr lang="en-GB" dirty="0" smtClean="0"/>
              <a:t>housing examples</a:t>
            </a:r>
            <a:endParaRPr lang="en-GB" dirty="0"/>
          </a:p>
        </p:txBody>
      </p:sp>
      <p:sp>
        <p:nvSpPr>
          <p:cNvPr id="3" name="Content Placeholder 2"/>
          <p:cNvSpPr>
            <a:spLocks noGrp="1"/>
          </p:cNvSpPr>
          <p:nvPr>
            <p:ph idx="1"/>
          </p:nvPr>
        </p:nvSpPr>
        <p:spPr/>
        <p:txBody>
          <a:bodyPr/>
          <a:lstStyle/>
          <a:p>
            <a:r>
              <a:rPr lang="en-GB" dirty="0" smtClean="0"/>
              <a:t>Writing to a private landlord regarding allowing an assistance dog in a let property.</a:t>
            </a:r>
          </a:p>
          <a:p>
            <a:r>
              <a:rPr lang="en-GB" dirty="0" smtClean="0"/>
              <a:t>Writing to a Housing Association about the provision of disabled parking spaces.</a:t>
            </a:r>
          </a:p>
          <a:p>
            <a:r>
              <a:rPr lang="en-GB" dirty="0" smtClean="0"/>
              <a:t>Writing to a Local Authority Landlord about their housing allocation policy/requirement to bid online.</a:t>
            </a:r>
            <a:endParaRPr lang="en-GB" dirty="0"/>
          </a:p>
        </p:txBody>
      </p:sp>
    </p:spTree>
    <p:extLst>
      <p:ext uri="{BB962C8B-B14F-4D97-AF65-F5344CB8AC3E}">
        <p14:creationId xmlns:p14="http://schemas.microsoft.com/office/powerpoint/2010/main" val="2104486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746</TotalTime>
  <Words>2188</Words>
  <Application>Microsoft Office PowerPoint</Application>
  <PresentationFormat>On-screen Show (4:3)</PresentationFormat>
  <Paragraphs>213</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Funding</vt:lpstr>
      <vt:lpstr>Civil Legal Advice </vt:lpstr>
      <vt:lpstr> Client journey </vt:lpstr>
      <vt:lpstr>Eligibility – scope and finances </vt:lpstr>
      <vt:lpstr>Legal Help scheme</vt:lpstr>
      <vt:lpstr>What is covered under Legal Help – benefits examples</vt:lpstr>
      <vt:lpstr>What is not covered</vt:lpstr>
      <vt:lpstr>What is covered under Legal Help – housing examples</vt:lpstr>
      <vt:lpstr>What is covered under Legal Help – education examples</vt:lpstr>
      <vt:lpstr>What is not covered</vt:lpstr>
      <vt:lpstr>Legal Aid </vt:lpstr>
      <vt:lpstr>Public Funding Certificate</vt:lpstr>
      <vt:lpstr>Full Representation </vt:lpstr>
      <vt:lpstr>Cost-benefit conundrum</vt:lpstr>
      <vt:lpstr>Solutions?</vt:lpstr>
      <vt:lpstr>Significant wider public interest</vt:lpstr>
      <vt:lpstr>Alternative paragraph of Part 1 Schedule 1 LASPO</vt:lpstr>
      <vt:lpstr>Is it primarily a claim for damages?</vt:lpstr>
      <vt:lpstr>Art 6(1) ECHR</vt:lpstr>
      <vt:lpstr>Art 6(1) ECHR  continued</vt:lpstr>
      <vt:lpstr>Practice and Procedure</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Stanbury</dc:creator>
  <cp:lastModifiedBy>Polly Brendon</cp:lastModifiedBy>
  <cp:revision>54</cp:revision>
  <cp:lastPrinted>2018-03-16T10:28:32Z</cp:lastPrinted>
  <dcterms:created xsi:type="dcterms:W3CDTF">2017-05-04T11:53:28Z</dcterms:created>
  <dcterms:modified xsi:type="dcterms:W3CDTF">2018-03-19T17:52:15Z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