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002A"/>
    <a:srgbClr val="A8002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672"/>
    <p:restoredTop sz="94631"/>
  </p:normalViewPr>
  <p:slideViewPr>
    <p:cSldViewPr snapToGrid="0" snapToObjects="1">
      <p:cViewPr varScale="1">
        <p:scale>
          <a:sx n="72" d="100"/>
          <a:sy n="72" d="100"/>
        </p:scale>
        <p:origin x="66" y="1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65438D-C8A0-E641-8CB5-7F824815796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BD7332A9-62C9-2842-B130-54EF371DC1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D662B964-3F16-7944-B413-2F395F2326BC}"/>
              </a:ext>
            </a:extLst>
          </p:cNvPr>
          <p:cNvSpPr>
            <a:spLocks noGrp="1"/>
          </p:cNvSpPr>
          <p:nvPr>
            <p:ph type="dt" sz="half" idx="10"/>
          </p:nvPr>
        </p:nvSpPr>
        <p:spPr/>
        <p:txBody>
          <a:bodyPr/>
          <a:lstStyle/>
          <a:p>
            <a:fld id="{BB0AA354-9866-0245-9138-DBB357A4380D}" type="datetimeFigureOut">
              <a:rPr lang="en-US" smtClean="0"/>
              <a:t>7/11/2018</a:t>
            </a:fld>
            <a:endParaRPr lang="en-US"/>
          </a:p>
        </p:txBody>
      </p:sp>
      <p:sp>
        <p:nvSpPr>
          <p:cNvPr id="5" name="Footer Placeholder 4">
            <a:extLst>
              <a:ext uri="{FF2B5EF4-FFF2-40B4-BE49-F238E27FC236}">
                <a16:creationId xmlns:a16="http://schemas.microsoft.com/office/drawing/2014/main" xmlns="" id="{E8EB92D9-6776-7649-8DBA-9A56B1E52F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41F9FA1-F26F-EA44-AD54-37CAD6B62E1B}"/>
              </a:ext>
            </a:extLst>
          </p:cNvPr>
          <p:cNvSpPr>
            <a:spLocks noGrp="1"/>
          </p:cNvSpPr>
          <p:nvPr>
            <p:ph type="sldNum" sz="quarter" idx="12"/>
          </p:nvPr>
        </p:nvSpPr>
        <p:spPr/>
        <p:txBody>
          <a:bodyPr/>
          <a:lstStyle/>
          <a:p>
            <a:fld id="{91250C8F-6929-5A4A-B1DB-5159E9BA5D52}" type="slidenum">
              <a:rPr lang="en-US" smtClean="0"/>
              <a:t>‹#›</a:t>
            </a:fld>
            <a:endParaRPr lang="en-US"/>
          </a:p>
        </p:txBody>
      </p:sp>
    </p:spTree>
    <p:extLst>
      <p:ext uri="{BB962C8B-B14F-4D97-AF65-F5344CB8AC3E}">
        <p14:creationId xmlns:p14="http://schemas.microsoft.com/office/powerpoint/2010/main" val="372403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4D3D45-F491-7C45-859A-E24C2E2BAB1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34E65AE8-DCF6-F24F-B7CD-E7D579C0394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9FD7D24-5E09-4B4C-B7DE-20CB9FA0C22A}"/>
              </a:ext>
            </a:extLst>
          </p:cNvPr>
          <p:cNvSpPr>
            <a:spLocks noGrp="1"/>
          </p:cNvSpPr>
          <p:nvPr>
            <p:ph type="dt" sz="half" idx="10"/>
          </p:nvPr>
        </p:nvSpPr>
        <p:spPr/>
        <p:txBody>
          <a:bodyPr/>
          <a:lstStyle/>
          <a:p>
            <a:fld id="{BB0AA354-9866-0245-9138-DBB357A4380D}" type="datetimeFigureOut">
              <a:rPr lang="en-US" smtClean="0"/>
              <a:t>7/11/2018</a:t>
            </a:fld>
            <a:endParaRPr lang="en-US"/>
          </a:p>
        </p:txBody>
      </p:sp>
      <p:sp>
        <p:nvSpPr>
          <p:cNvPr id="5" name="Footer Placeholder 4">
            <a:extLst>
              <a:ext uri="{FF2B5EF4-FFF2-40B4-BE49-F238E27FC236}">
                <a16:creationId xmlns:a16="http://schemas.microsoft.com/office/drawing/2014/main" xmlns="" id="{ABBF1ADF-4D86-4542-A116-85AE947070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1A2E8BC-1C4E-EF4E-A1F4-5D2C4FB54A6D}"/>
              </a:ext>
            </a:extLst>
          </p:cNvPr>
          <p:cNvSpPr>
            <a:spLocks noGrp="1"/>
          </p:cNvSpPr>
          <p:nvPr>
            <p:ph type="sldNum" sz="quarter" idx="12"/>
          </p:nvPr>
        </p:nvSpPr>
        <p:spPr/>
        <p:txBody>
          <a:bodyPr/>
          <a:lstStyle/>
          <a:p>
            <a:fld id="{91250C8F-6929-5A4A-B1DB-5159E9BA5D52}" type="slidenum">
              <a:rPr lang="en-US" smtClean="0"/>
              <a:t>‹#›</a:t>
            </a:fld>
            <a:endParaRPr lang="en-US"/>
          </a:p>
        </p:txBody>
      </p:sp>
    </p:spTree>
    <p:extLst>
      <p:ext uri="{BB962C8B-B14F-4D97-AF65-F5344CB8AC3E}">
        <p14:creationId xmlns:p14="http://schemas.microsoft.com/office/powerpoint/2010/main" val="3151461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0CABCD23-1F78-3B4D-801E-82A5007FCFB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94C5105B-033E-3649-AC08-68642691BC0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086E647-2372-8B4D-8926-395227931A96}"/>
              </a:ext>
            </a:extLst>
          </p:cNvPr>
          <p:cNvSpPr>
            <a:spLocks noGrp="1"/>
          </p:cNvSpPr>
          <p:nvPr>
            <p:ph type="dt" sz="half" idx="10"/>
          </p:nvPr>
        </p:nvSpPr>
        <p:spPr/>
        <p:txBody>
          <a:bodyPr/>
          <a:lstStyle/>
          <a:p>
            <a:fld id="{BB0AA354-9866-0245-9138-DBB357A4380D}" type="datetimeFigureOut">
              <a:rPr lang="en-US" smtClean="0"/>
              <a:t>7/11/2018</a:t>
            </a:fld>
            <a:endParaRPr lang="en-US"/>
          </a:p>
        </p:txBody>
      </p:sp>
      <p:sp>
        <p:nvSpPr>
          <p:cNvPr id="5" name="Footer Placeholder 4">
            <a:extLst>
              <a:ext uri="{FF2B5EF4-FFF2-40B4-BE49-F238E27FC236}">
                <a16:creationId xmlns:a16="http://schemas.microsoft.com/office/drawing/2014/main" xmlns="" id="{111F10ED-B1A4-3B43-9B2C-02435A28D0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88E95FD-AB66-4148-A191-CD0CCF9F3DC7}"/>
              </a:ext>
            </a:extLst>
          </p:cNvPr>
          <p:cNvSpPr>
            <a:spLocks noGrp="1"/>
          </p:cNvSpPr>
          <p:nvPr>
            <p:ph type="sldNum" sz="quarter" idx="12"/>
          </p:nvPr>
        </p:nvSpPr>
        <p:spPr/>
        <p:txBody>
          <a:bodyPr/>
          <a:lstStyle/>
          <a:p>
            <a:fld id="{91250C8F-6929-5A4A-B1DB-5159E9BA5D52}" type="slidenum">
              <a:rPr lang="en-US" smtClean="0"/>
              <a:t>‹#›</a:t>
            </a:fld>
            <a:endParaRPr lang="en-US"/>
          </a:p>
        </p:txBody>
      </p:sp>
    </p:spTree>
    <p:extLst>
      <p:ext uri="{BB962C8B-B14F-4D97-AF65-F5344CB8AC3E}">
        <p14:creationId xmlns:p14="http://schemas.microsoft.com/office/powerpoint/2010/main" val="2264021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E9896D-29FC-DD42-A2BF-A6E529B3F9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FAC1DE97-3E5B-F043-B699-C6D90A0024D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272EEC3-642F-AF40-A72E-1068A4C82140}"/>
              </a:ext>
            </a:extLst>
          </p:cNvPr>
          <p:cNvSpPr>
            <a:spLocks noGrp="1"/>
          </p:cNvSpPr>
          <p:nvPr>
            <p:ph type="dt" sz="half" idx="10"/>
          </p:nvPr>
        </p:nvSpPr>
        <p:spPr/>
        <p:txBody>
          <a:bodyPr/>
          <a:lstStyle/>
          <a:p>
            <a:fld id="{BB0AA354-9866-0245-9138-DBB357A4380D}" type="datetimeFigureOut">
              <a:rPr lang="en-US" smtClean="0"/>
              <a:t>7/11/2018</a:t>
            </a:fld>
            <a:endParaRPr lang="en-US"/>
          </a:p>
        </p:txBody>
      </p:sp>
      <p:sp>
        <p:nvSpPr>
          <p:cNvPr id="5" name="Footer Placeholder 4">
            <a:extLst>
              <a:ext uri="{FF2B5EF4-FFF2-40B4-BE49-F238E27FC236}">
                <a16:creationId xmlns:a16="http://schemas.microsoft.com/office/drawing/2014/main" xmlns="" id="{BAFC4BC0-EA29-B34E-955B-7B46E6915F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64688E6-2CE2-1E43-B40C-DA9922BE7E65}"/>
              </a:ext>
            </a:extLst>
          </p:cNvPr>
          <p:cNvSpPr>
            <a:spLocks noGrp="1"/>
          </p:cNvSpPr>
          <p:nvPr>
            <p:ph type="sldNum" sz="quarter" idx="12"/>
          </p:nvPr>
        </p:nvSpPr>
        <p:spPr/>
        <p:txBody>
          <a:bodyPr/>
          <a:lstStyle/>
          <a:p>
            <a:fld id="{91250C8F-6929-5A4A-B1DB-5159E9BA5D52}" type="slidenum">
              <a:rPr lang="en-US" smtClean="0"/>
              <a:t>‹#›</a:t>
            </a:fld>
            <a:endParaRPr lang="en-US"/>
          </a:p>
        </p:txBody>
      </p:sp>
    </p:spTree>
    <p:extLst>
      <p:ext uri="{BB962C8B-B14F-4D97-AF65-F5344CB8AC3E}">
        <p14:creationId xmlns:p14="http://schemas.microsoft.com/office/powerpoint/2010/main" val="2534326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57D237-ABDD-2F42-A79E-C57C0BF9992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70261FF0-59AD-3C4B-A191-5F27F9BA3D6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5142EE60-C8ED-8741-A7A3-23997908CC6F}"/>
              </a:ext>
            </a:extLst>
          </p:cNvPr>
          <p:cNvSpPr>
            <a:spLocks noGrp="1"/>
          </p:cNvSpPr>
          <p:nvPr>
            <p:ph type="dt" sz="half" idx="10"/>
          </p:nvPr>
        </p:nvSpPr>
        <p:spPr/>
        <p:txBody>
          <a:bodyPr/>
          <a:lstStyle/>
          <a:p>
            <a:fld id="{BB0AA354-9866-0245-9138-DBB357A4380D}" type="datetimeFigureOut">
              <a:rPr lang="en-US" smtClean="0"/>
              <a:t>7/11/2018</a:t>
            </a:fld>
            <a:endParaRPr lang="en-US"/>
          </a:p>
        </p:txBody>
      </p:sp>
      <p:sp>
        <p:nvSpPr>
          <p:cNvPr id="5" name="Footer Placeholder 4">
            <a:extLst>
              <a:ext uri="{FF2B5EF4-FFF2-40B4-BE49-F238E27FC236}">
                <a16:creationId xmlns:a16="http://schemas.microsoft.com/office/drawing/2014/main" xmlns="" id="{736E0031-5130-3649-B7DD-6F0718DEBC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3FD00C1-0980-4140-AF3D-C27FF50ABC77}"/>
              </a:ext>
            </a:extLst>
          </p:cNvPr>
          <p:cNvSpPr>
            <a:spLocks noGrp="1"/>
          </p:cNvSpPr>
          <p:nvPr>
            <p:ph type="sldNum" sz="quarter" idx="12"/>
          </p:nvPr>
        </p:nvSpPr>
        <p:spPr/>
        <p:txBody>
          <a:bodyPr/>
          <a:lstStyle/>
          <a:p>
            <a:fld id="{91250C8F-6929-5A4A-B1DB-5159E9BA5D52}" type="slidenum">
              <a:rPr lang="en-US" smtClean="0"/>
              <a:t>‹#›</a:t>
            </a:fld>
            <a:endParaRPr lang="en-US"/>
          </a:p>
        </p:txBody>
      </p:sp>
    </p:spTree>
    <p:extLst>
      <p:ext uri="{BB962C8B-B14F-4D97-AF65-F5344CB8AC3E}">
        <p14:creationId xmlns:p14="http://schemas.microsoft.com/office/powerpoint/2010/main" val="3848286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42D3A1-F09C-CC48-B4E1-B08D5315CF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34791902-731D-A24B-9493-FA0ECE6B82D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749798B1-AC8D-0347-94DD-95ACD385F06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7F38C271-887A-D74B-9FA4-587A22CB5D45}"/>
              </a:ext>
            </a:extLst>
          </p:cNvPr>
          <p:cNvSpPr>
            <a:spLocks noGrp="1"/>
          </p:cNvSpPr>
          <p:nvPr>
            <p:ph type="dt" sz="half" idx="10"/>
          </p:nvPr>
        </p:nvSpPr>
        <p:spPr/>
        <p:txBody>
          <a:bodyPr/>
          <a:lstStyle/>
          <a:p>
            <a:fld id="{BB0AA354-9866-0245-9138-DBB357A4380D}" type="datetimeFigureOut">
              <a:rPr lang="en-US" smtClean="0"/>
              <a:t>7/11/2018</a:t>
            </a:fld>
            <a:endParaRPr lang="en-US"/>
          </a:p>
        </p:txBody>
      </p:sp>
      <p:sp>
        <p:nvSpPr>
          <p:cNvPr id="6" name="Footer Placeholder 5">
            <a:extLst>
              <a:ext uri="{FF2B5EF4-FFF2-40B4-BE49-F238E27FC236}">
                <a16:creationId xmlns:a16="http://schemas.microsoft.com/office/drawing/2014/main" xmlns="" id="{130C596C-6951-DA47-901F-4EED990355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5824D494-29CE-6747-B323-7BDD850D5975}"/>
              </a:ext>
            </a:extLst>
          </p:cNvPr>
          <p:cNvSpPr>
            <a:spLocks noGrp="1"/>
          </p:cNvSpPr>
          <p:nvPr>
            <p:ph type="sldNum" sz="quarter" idx="12"/>
          </p:nvPr>
        </p:nvSpPr>
        <p:spPr/>
        <p:txBody>
          <a:bodyPr/>
          <a:lstStyle/>
          <a:p>
            <a:fld id="{91250C8F-6929-5A4A-B1DB-5159E9BA5D52}" type="slidenum">
              <a:rPr lang="en-US" smtClean="0"/>
              <a:t>‹#›</a:t>
            </a:fld>
            <a:endParaRPr lang="en-US"/>
          </a:p>
        </p:txBody>
      </p:sp>
    </p:spTree>
    <p:extLst>
      <p:ext uri="{BB962C8B-B14F-4D97-AF65-F5344CB8AC3E}">
        <p14:creationId xmlns:p14="http://schemas.microsoft.com/office/powerpoint/2010/main" val="1579924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E56035-4E65-2141-96B6-3AFC73D3AF1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2E8009C7-9C96-D549-BA6F-25C7D07F1ED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EC5880FC-F65B-8247-968D-5BDC1863677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FDBDD2F6-F179-2C48-8CCE-0293CF45F4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95591209-ECC1-D144-869F-536B5EEDBA9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340343C8-F6EC-F54A-9EA3-649AD751EAE3}"/>
              </a:ext>
            </a:extLst>
          </p:cNvPr>
          <p:cNvSpPr>
            <a:spLocks noGrp="1"/>
          </p:cNvSpPr>
          <p:nvPr>
            <p:ph type="dt" sz="half" idx="10"/>
          </p:nvPr>
        </p:nvSpPr>
        <p:spPr/>
        <p:txBody>
          <a:bodyPr/>
          <a:lstStyle/>
          <a:p>
            <a:fld id="{BB0AA354-9866-0245-9138-DBB357A4380D}" type="datetimeFigureOut">
              <a:rPr lang="en-US" smtClean="0"/>
              <a:t>7/11/2018</a:t>
            </a:fld>
            <a:endParaRPr lang="en-US"/>
          </a:p>
        </p:txBody>
      </p:sp>
      <p:sp>
        <p:nvSpPr>
          <p:cNvPr id="8" name="Footer Placeholder 7">
            <a:extLst>
              <a:ext uri="{FF2B5EF4-FFF2-40B4-BE49-F238E27FC236}">
                <a16:creationId xmlns:a16="http://schemas.microsoft.com/office/drawing/2014/main" xmlns="" id="{6FAAB3D5-7BBC-4342-AAD7-5B3B795E3DB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C88EB677-C8EB-7849-B366-DF448EC5E299}"/>
              </a:ext>
            </a:extLst>
          </p:cNvPr>
          <p:cNvSpPr>
            <a:spLocks noGrp="1"/>
          </p:cNvSpPr>
          <p:nvPr>
            <p:ph type="sldNum" sz="quarter" idx="12"/>
          </p:nvPr>
        </p:nvSpPr>
        <p:spPr/>
        <p:txBody>
          <a:bodyPr/>
          <a:lstStyle/>
          <a:p>
            <a:fld id="{91250C8F-6929-5A4A-B1DB-5159E9BA5D52}" type="slidenum">
              <a:rPr lang="en-US" smtClean="0"/>
              <a:t>‹#›</a:t>
            </a:fld>
            <a:endParaRPr lang="en-US"/>
          </a:p>
        </p:txBody>
      </p:sp>
    </p:spTree>
    <p:extLst>
      <p:ext uri="{BB962C8B-B14F-4D97-AF65-F5344CB8AC3E}">
        <p14:creationId xmlns:p14="http://schemas.microsoft.com/office/powerpoint/2010/main" val="1949783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C048E6-FEE8-5F4F-B40C-93EF4CD944C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802D615C-1572-8B4D-9758-083E56FDD528}"/>
              </a:ext>
            </a:extLst>
          </p:cNvPr>
          <p:cNvSpPr>
            <a:spLocks noGrp="1"/>
          </p:cNvSpPr>
          <p:nvPr>
            <p:ph type="dt" sz="half" idx="10"/>
          </p:nvPr>
        </p:nvSpPr>
        <p:spPr/>
        <p:txBody>
          <a:bodyPr/>
          <a:lstStyle/>
          <a:p>
            <a:fld id="{BB0AA354-9866-0245-9138-DBB357A4380D}" type="datetimeFigureOut">
              <a:rPr lang="en-US" smtClean="0"/>
              <a:t>7/11/2018</a:t>
            </a:fld>
            <a:endParaRPr lang="en-US"/>
          </a:p>
        </p:txBody>
      </p:sp>
      <p:sp>
        <p:nvSpPr>
          <p:cNvPr id="4" name="Footer Placeholder 3">
            <a:extLst>
              <a:ext uri="{FF2B5EF4-FFF2-40B4-BE49-F238E27FC236}">
                <a16:creationId xmlns:a16="http://schemas.microsoft.com/office/drawing/2014/main" xmlns="" id="{F4C0866D-AE9B-D74C-B503-AE1CC46E410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5AFB4710-69A2-D246-87E4-7C37C96A12D7}"/>
              </a:ext>
            </a:extLst>
          </p:cNvPr>
          <p:cNvSpPr>
            <a:spLocks noGrp="1"/>
          </p:cNvSpPr>
          <p:nvPr>
            <p:ph type="sldNum" sz="quarter" idx="12"/>
          </p:nvPr>
        </p:nvSpPr>
        <p:spPr/>
        <p:txBody>
          <a:bodyPr/>
          <a:lstStyle/>
          <a:p>
            <a:fld id="{91250C8F-6929-5A4A-B1DB-5159E9BA5D52}" type="slidenum">
              <a:rPr lang="en-US" smtClean="0"/>
              <a:t>‹#›</a:t>
            </a:fld>
            <a:endParaRPr lang="en-US"/>
          </a:p>
        </p:txBody>
      </p:sp>
    </p:spTree>
    <p:extLst>
      <p:ext uri="{BB962C8B-B14F-4D97-AF65-F5344CB8AC3E}">
        <p14:creationId xmlns:p14="http://schemas.microsoft.com/office/powerpoint/2010/main" val="3505677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6447F2C7-5F34-324C-9255-7E5BDE988C22}"/>
              </a:ext>
            </a:extLst>
          </p:cNvPr>
          <p:cNvSpPr>
            <a:spLocks noGrp="1"/>
          </p:cNvSpPr>
          <p:nvPr>
            <p:ph type="dt" sz="half" idx="10"/>
          </p:nvPr>
        </p:nvSpPr>
        <p:spPr/>
        <p:txBody>
          <a:bodyPr/>
          <a:lstStyle/>
          <a:p>
            <a:fld id="{BB0AA354-9866-0245-9138-DBB357A4380D}" type="datetimeFigureOut">
              <a:rPr lang="en-US" smtClean="0"/>
              <a:t>7/11/2018</a:t>
            </a:fld>
            <a:endParaRPr lang="en-US"/>
          </a:p>
        </p:txBody>
      </p:sp>
      <p:sp>
        <p:nvSpPr>
          <p:cNvPr id="3" name="Footer Placeholder 2">
            <a:extLst>
              <a:ext uri="{FF2B5EF4-FFF2-40B4-BE49-F238E27FC236}">
                <a16:creationId xmlns:a16="http://schemas.microsoft.com/office/drawing/2014/main" xmlns="" id="{D8D90CFC-B63B-2C46-BC6B-90AECE0C5E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72960BFD-994A-AA4F-B4AC-5410FBEB0E14}"/>
              </a:ext>
            </a:extLst>
          </p:cNvPr>
          <p:cNvSpPr>
            <a:spLocks noGrp="1"/>
          </p:cNvSpPr>
          <p:nvPr>
            <p:ph type="sldNum" sz="quarter" idx="12"/>
          </p:nvPr>
        </p:nvSpPr>
        <p:spPr/>
        <p:txBody>
          <a:bodyPr/>
          <a:lstStyle/>
          <a:p>
            <a:fld id="{91250C8F-6929-5A4A-B1DB-5159E9BA5D52}" type="slidenum">
              <a:rPr lang="en-US" smtClean="0"/>
              <a:t>‹#›</a:t>
            </a:fld>
            <a:endParaRPr lang="en-US"/>
          </a:p>
        </p:txBody>
      </p:sp>
    </p:spTree>
    <p:extLst>
      <p:ext uri="{BB962C8B-B14F-4D97-AF65-F5344CB8AC3E}">
        <p14:creationId xmlns:p14="http://schemas.microsoft.com/office/powerpoint/2010/main" val="2056223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D9374F-C70D-174F-A84D-21F5D6E93A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B871A72C-7FA0-B842-9BD4-221CB67F92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DB6E97DB-50B1-AC44-AF60-EAF2DEC9B4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D596E44B-8B77-A745-BA3B-A11A0F1042CC}"/>
              </a:ext>
            </a:extLst>
          </p:cNvPr>
          <p:cNvSpPr>
            <a:spLocks noGrp="1"/>
          </p:cNvSpPr>
          <p:nvPr>
            <p:ph type="dt" sz="half" idx="10"/>
          </p:nvPr>
        </p:nvSpPr>
        <p:spPr/>
        <p:txBody>
          <a:bodyPr/>
          <a:lstStyle/>
          <a:p>
            <a:fld id="{BB0AA354-9866-0245-9138-DBB357A4380D}" type="datetimeFigureOut">
              <a:rPr lang="en-US" smtClean="0"/>
              <a:t>7/11/2018</a:t>
            </a:fld>
            <a:endParaRPr lang="en-US"/>
          </a:p>
        </p:txBody>
      </p:sp>
      <p:sp>
        <p:nvSpPr>
          <p:cNvPr id="6" name="Footer Placeholder 5">
            <a:extLst>
              <a:ext uri="{FF2B5EF4-FFF2-40B4-BE49-F238E27FC236}">
                <a16:creationId xmlns:a16="http://schemas.microsoft.com/office/drawing/2014/main" xmlns="" id="{9B1DE308-36E9-7346-BA35-AA5F201E80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22D2B4FA-56E5-0A4A-A811-16ABF1DBBEEA}"/>
              </a:ext>
            </a:extLst>
          </p:cNvPr>
          <p:cNvSpPr>
            <a:spLocks noGrp="1"/>
          </p:cNvSpPr>
          <p:nvPr>
            <p:ph type="sldNum" sz="quarter" idx="12"/>
          </p:nvPr>
        </p:nvSpPr>
        <p:spPr/>
        <p:txBody>
          <a:bodyPr/>
          <a:lstStyle/>
          <a:p>
            <a:fld id="{91250C8F-6929-5A4A-B1DB-5159E9BA5D52}" type="slidenum">
              <a:rPr lang="en-US" smtClean="0"/>
              <a:t>‹#›</a:t>
            </a:fld>
            <a:endParaRPr lang="en-US"/>
          </a:p>
        </p:txBody>
      </p:sp>
    </p:spTree>
    <p:extLst>
      <p:ext uri="{BB962C8B-B14F-4D97-AF65-F5344CB8AC3E}">
        <p14:creationId xmlns:p14="http://schemas.microsoft.com/office/powerpoint/2010/main" val="67025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D8CBAE-AF93-1E45-89A6-ED0A48F703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3EC97B50-4171-ED40-95D9-271FE4DB1B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C6B0CB67-67F5-EE4A-A75F-470349DBC8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7149EDEE-A498-1342-955D-93C6A8E7C48F}"/>
              </a:ext>
            </a:extLst>
          </p:cNvPr>
          <p:cNvSpPr>
            <a:spLocks noGrp="1"/>
          </p:cNvSpPr>
          <p:nvPr>
            <p:ph type="dt" sz="half" idx="10"/>
          </p:nvPr>
        </p:nvSpPr>
        <p:spPr/>
        <p:txBody>
          <a:bodyPr/>
          <a:lstStyle/>
          <a:p>
            <a:fld id="{BB0AA354-9866-0245-9138-DBB357A4380D}" type="datetimeFigureOut">
              <a:rPr lang="en-US" smtClean="0"/>
              <a:t>7/11/2018</a:t>
            </a:fld>
            <a:endParaRPr lang="en-US"/>
          </a:p>
        </p:txBody>
      </p:sp>
      <p:sp>
        <p:nvSpPr>
          <p:cNvPr id="6" name="Footer Placeholder 5">
            <a:extLst>
              <a:ext uri="{FF2B5EF4-FFF2-40B4-BE49-F238E27FC236}">
                <a16:creationId xmlns:a16="http://schemas.microsoft.com/office/drawing/2014/main" xmlns="" id="{E5138027-EF43-A340-A822-008E0A4790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2273F162-C96E-8742-B530-2D0FC7F864DC}"/>
              </a:ext>
            </a:extLst>
          </p:cNvPr>
          <p:cNvSpPr>
            <a:spLocks noGrp="1"/>
          </p:cNvSpPr>
          <p:nvPr>
            <p:ph type="sldNum" sz="quarter" idx="12"/>
          </p:nvPr>
        </p:nvSpPr>
        <p:spPr/>
        <p:txBody>
          <a:bodyPr/>
          <a:lstStyle/>
          <a:p>
            <a:fld id="{91250C8F-6929-5A4A-B1DB-5159E9BA5D52}" type="slidenum">
              <a:rPr lang="en-US" smtClean="0"/>
              <a:t>‹#›</a:t>
            </a:fld>
            <a:endParaRPr lang="en-US"/>
          </a:p>
        </p:txBody>
      </p:sp>
    </p:spTree>
    <p:extLst>
      <p:ext uri="{BB962C8B-B14F-4D97-AF65-F5344CB8AC3E}">
        <p14:creationId xmlns:p14="http://schemas.microsoft.com/office/powerpoint/2010/main" val="4139642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1A3CCE7D-96C5-384D-8583-4882A372A0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10B44220-E38B-9845-9032-C54F5AA6C3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8090070-B21B-3649-B5DA-07467B355C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0AA354-9866-0245-9138-DBB357A4380D}" type="datetimeFigureOut">
              <a:rPr lang="en-US" smtClean="0"/>
              <a:t>7/11/2018</a:t>
            </a:fld>
            <a:endParaRPr lang="en-US"/>
          </a:p>
        </p:txBody>
      </p:sp>
      <p:sp>
        <p:nvSpPr>
          <p:cNvPr id="5" name="Footer Placeholder 4">
            <a:extLst>
              <a:ext uri="{FF2B5EF4-FFF2-40B4-BE49-F238E27FC236}">
                <a16:creationId xmlns:a16="http://schemas.microsoft.com/office/drawing/2014/main" xmlns="" id="{929D3879-A2F9-E940-A938-7DBDB44BDA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E4B95892-D051-A04D-9895-51BB16DE30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250C8F-6929-5A4A-B1DB-5159E9BA5D52}" type="slidenum">
              <a:rPr lang="en-US" smtClean="0"/>
              <a:t>‹#›</a:t>
            </a:fld>
            <a:endParaRPr lang="en-US"/>
          </a:p>
        </p:txBody>
      </p:sp>
    </p:spTree>
    <p:extLst>
      <p:ext uri="{BB962C8B-B14F-4D97-AF65-F5344CB8AC3E}">
        <p14:creationId xmlns:p14="http://schemas.microsoft.com/office/powerpoint/2010/main" val="4023544827"/>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118C85-C7EC-7F4C-8D43-00B58E226158}"/>
              </a:ext>
            </a:extLst>
          </p:cNvPr>
          <p:cNvSpPr>
            <a:spLocks noGrp="1"/>
          </p:cNvSpPr>
          <p:nvPr>
            <p:ph type="ctrTitle"/>
          </p:nvPr>
        </p:nvSpPr>
        <p:spPr>
          <a:xfrm>
            <a:off x="1524000" y="1007164"/>
            <a:ext cx="9144000" cy="1951383"/>
          </a:xfrm>
        </p:spPr>
        <p:txBody>
          <a:bodyPr>
            <a:normAutofit/>
          </a:bodyPr>
          <a:lstStyle/>
          <a:p>
            <a:r>
              <a:rPr lang="en-US" sz="3600" b="1" dirty="0"/>
              <a:t>Litigants in Person and the Family Court: </a:t>
            </a:r>
            <a:br>
              <a:rPr lang="en-US" sz="3600" b="1" dirty="0"/>
            </a:br>
            <a:r>
              <a:rPr lang="en-US" sz="3600" b="1" dirty="0"/>
              <a:t>The Accessibility of Private Family Justice After LASPO</a:t>
            </a:r>
          </a:p>
        </p:txBody>
      </p:sp>
      <p:sp>
        <p:nvSpPr>
          <p:cNvPr id="3" name="Subtitle 2">
            <a:extLst>
              <a:ext uri="{FF2B5EF4-FFF2-40B4-BE49-F238E27FC236}">
                <a16:creationId xmlns:a16="http://schemas.microsoft.com/office/drawing/2014/main" xmlns="" id="{60709385-1055-B84A-9E1B-DEECE3FBDCE1}"/>
              </a:ext>
            </a:extLst>
          </p:cNvPr>
          <p:cNvSpPr>
            <a:spLocks noGrp="1"/>
          </p:cNvSpPr>
          <p:nvPr>
            <p:ph type="subTitle" idx="1"/>
          </p:nvPr>
        </p:nvSpPr>
        <p:spPr>
          <a:xfrm>
            <a:off x="993913" y="3260035"/>
            <a:ext cx="9674087" cy="1997765"/>
          </a:xfrm>
        </p:spPr>
        <p:txBody>
          <a:bodyPr>
            <a:normAutofit fontScale="92500" lnSpcReduction="20000"/>
          </a:bodyPr>
          <a:lstStyle/>
          <a:p>
            <a:pPr algn="l"/>
            <a:endParaRPr lang="en-US" dirty="0"/>
          </a:p>
          <a:p>
            <a:pPr algn="l"/>
            <a:r>
              <a:rPr lang="en-US" sz="2800" b="1" dirty="0"/>
              <a:t>Jess Mant</a:t>
            </a:r>
          </a:p>
          <a:p>
            <a:pPr algn="l"/>
            <a:r>
              <a:rPr lang="en-US" sz="2800" dirty="0"/>
              <a:t>Lecturer in Law</a:t>
            </a:r>
          </a:p>
          <a:p>
            <a:pPr algn="l"/>
            <a:r>
              <a:rPr lang="en-US" sz="2800" dirty="0"/>
              <a:t>School of Law and Politics, Cardiff University</a:t>
            </a:r>
          </a:p>
          <a:p>
            <a:pPr algn="l"/>
            <a:r>
              <a:rPr lang="en-US" sz="2800" dirty="0"/>
              <a:t>@JessMant1</a:t>
            </a:r>
          </a:p>
        </p:txBody>
      </p:sp>
      <p:pic>
        <p:nvPicPr>
          <p:cNvPr id="4" name="Picture 3">
            <a:extLst>
              <a:ext uri="{FF2B5EF4-FFF2-40B4-BE49-F238E27FC236}">
                <a16:creationId xmlns:a16="http://schemas.microsoft.com/office/drawing/2014/main" xmlns="" id="{267509BE-F8EE-5841-93F8-677D11D2EB1E}"/>
              </a:ext>
            </a:extLst>
          </p:cNvPr>
          <p:cNvPicPr>
            <a:picLocks noChangeAspect="1"/>
          </p:cNvPicPr>
          <p:nvPr/>
        </p:nvPicPr>
        <p:blipFill rotWithShape="1">
          <a:blip r:embed="rId2"/>
          <a:srcRect l="1199" t="17500"/>
          <a:stretch/>
        </p:blipFill>
        <p:spPr>
          <a:xfrm>
            <a:off x="9223512" y="4545496"/>
            <a:ext cx="2955235" cy="1852712"/>
          </a:xfrm>
          <a:prstGeom prst="rect">
            <a:avLst/>
          </a:prstGeom>
        </p:spPr>
      </p:pic>
      <p:sp>
        <p:nvSpPr>
          <p:cNvPr id="5" name="Rectangle 4">
            <a:extLst>
              <a:ext uri="{FF2B5EF4-FFF2-40B4-BE49-F238E27FC236}">
                <a16:creationId xmlns:a16="http://schemas.microsoft.com/office/drawing/2014/main" xmlns="" id="{08B91D10-D6E0-3E4E-8824-4C7F4829CEE3}"/>
              </a:ext>
            </a:extLst>
          </p:cNvPr>
          <p:cNvSpPr/>
          <p:nvPr/>
        </p:nvSpPr>
        <p:spPr>
          <a:xfrm>
            <a:off x="0" y="13252"/>
            <a:ext cx="12192000" cy="424588"/>
          </a:xfrm>
          <a:prstGeom prst="rect">
            <a:avLst/>
          </a:prstGeom>
          <a:solidFill>
            <a:srgbClr val="A8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xmlns="" id="{5FB5AE8B-3D54-824D-9305-6AE742BA0450}"/>
              </a:ext>
            </a:extLst>
          </p:cNvPr>
          <p:cNvSpPr/>
          <p:nvPr/>
        </p:nvSpPr>
        <p:spPr>
          <a:xfrm>
            <a:off x="0" y="6433412"/>
            <a:ext cx="12191999" cy="424588"/>
          </a:xfrm>
          <a:prstGeom prst="rect">
            <a:avLst/>
          </a:prstGeom>
          <a:solidFill>
            <a:srgbClr val="A8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001875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08B91D10-D6E0-3E4E-8824-4C7F4829CEE3}"/>
              </a:ext>
            </a:extLst>
          </p:cNvPr>
          <p:cNvSpPr/>
          <p:nvPr/>
        </p:nvSpPr>
        <p:spPr>
          <a:xfrm>
            <a:off x="0" y="13251"/>
            <a:ext cx="12192000" cy="1338471"/>
          </a:xfrm>
          <a:prstGeom prst="rect">
            <a:avLst/>
          </a:prstGeom>
          <a:solidFill>
            <a:srgbClr val="A8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20118C85-C7EC-7F4C-8D43-00B58E226158}"/>
              </a:ext>
            </a:extLst>
          </p:cNvPr>
          <p:cNvSpPr>
            <a:spLocks noGrp="1"/>
          </p:cNvSpPr>
          <p:nvPr>
            <p:ph type="title"/>
          </p:nvPr>
        </p:nvSpPr>
        <p:spPr>
          <a:xfrm>
            <a:off x="347869" y="111432"/>
            <a:ext cx="10515600" cy="1325563"/>
          </a:xfrm>
        </p:spPr>
        <p:txBody>
          <a:bodyPr>
            <a:normAutofit/>
          </a:bodyPr>
          <a:lstStyle/>
          <a:p>
            <a:r>
              <a:rPr lang="en-US" altLang="en-US" sz="3200" dirty="0">
                <a:solidFill>
                  <a:schemeClr val="bg1"/>
                </a:solidFill>
              </a:rPr>
              <a:t>Perceptions of the Court Process: Powerlessness</a:t>
            </a:r>
            <a:endParaRPr lang="en-US" sz="3200" b="1" dirty="0">
              <a:solidFill>
                <a:schemeClr val="bg1"/>
              </a:solidFill>
            </a:endParaRPr>
          </a:p>
        </p:txBody>
      </p:sp>
      <p:sp>
        <p:nvSpPr>
          <p:cNvPr id="9" name="Content Placeholder 8">
            <a:extLst>
              <a:ext uri="{FF2B5EF4-FFF2-40B4-BE49-F238E27FC236}">
                <a16:creationId xmlns:a16="http://schemas.microsoft.com/office/drawing/2014/main" xmlns="" id="{9F16B9DC-3118-E946-9920-6404E3F1DA27}"/>
              </a:ext>
            </a:extLst>
          </p:cNvPr>
          <p:cNvSpPr>
            <a:spLocks noGrp="1"/>
          </p:cNvSpPr>
          <p:nvPr>
            <p:ph idx="1"/>
          </p:nvPr>
        </p:nvSpPr>
        <p:spPr>
          <a:xfrm>
            <a:off x="347868" y="1437348"/>
            <a:ext cx="11393557" cy="4895805"/>
          </a:xfrm>
          <a:ln w="12700">
            <a:solidFill>
              <a:srgbClr val="A9002A"/>
            </a:solidFill>
          </a:ln>
        </p:spPr>
        <p:txBody>
          <a:bodyPr>
            <a:normAutofit fontScale="92500" lnSpcReduction="10000"/>
          </a:bodyPr>
          <a:lstStyle/>
          <a:p>
            <a:pPr marL="0" indent="0">
              <a:buNone/>
            </a:pPr>
            <a:endParaRPr lang="en-US" altLang="en-US" u="sng" dirty="0"/>
          </a:p>
          <a:p>
            <a:pPr marL="0" indent="0" algn="ctr">
              <a:buNone/>
            </a:pPr>
            <a:r>
              <a:rPr lang="en-GB" altLang="en-US" sz="3200" i="1" dirty="0"/>
              <a:t>‘I just felt nobody was listening, because they don’t have enough time there and then, they just want to make a decision. I was going into court with all these people that were out to get me, and the judge was out to get me because the judge wasn’t listening to any of the information I was giving him, so I just felt like I couldn’t win anything.’  </a:t>
            </a:r>
          </a:p>
          <a:p>
            <a:pPr marL="0" indent="0" algn="r">
              <a:buNone/>
            </a:pPr>
            <a:r>
              <a:rPr lang="en-GB" altLang="en-US" b="1" dirty="0"/>
              <a:t>Karen</a:t>
            </a:r>
          </a:p>
          <a:p>
            <a:pPr marL="0" indent="0" algn="ctr"/>
            <a:endParaRPr lang="en-GB" altLang="en-US" b="1" dirty="0"/>
          </a:p>
          <a:p>
            <a:pPr marL="0" indent="0" algn="ctr">
              <a:buNone/>
            </a:pPr>
            <a:r>
              <a:rPr lang="en-GB" altLang="en-US" sz="3200" i="1" dirty="0"/>
              <a:t>‘My personal experience is that [the judge] came into the courtroom the very first time, and she had her mind made up already.’ </a:t>
            </a:r>
          </a:p>
          <a:p>
            <a:pPr marL="0" indent="0" algn="r">
              <a:buNone/>
            </a:pPr>
            <a:r>
              <a:rPr lang="en-GB" altLang="en-US" b="1" dirty="0"/>
              <a:t>Kate</a:t>
            </a:r>
          </a:p>
          <a:p>
            <a:endParaRPr lang="en-US" i="1" dirty="0"/>
          </a:p>
        </p:txBody>
      </p:sp>
      <p:pic>
        <p:nvPicPr>
          <p:cNvPr id="4" name="Picture 3">
            <a:extLst>
              <a:ext uri="{FF2B5EF4-FFF2-40B4-BE49-F238E27FC236}">
                <a16:creationId xmlns:a16="http://schemas.microsoft.com/office/drawing/2014/main" xmlns="" id="{267509BE-F8EE-5841-93F8-677D11D2EB1E}"/>
              </a:ext>
            </a:extLst>
          </p:cNvPr>
          <p:cNvPicPr>
            <a:picLocks noChangeAspect="1"/>
          </p:cNvPicPr>
          <p:nvPr/>
        </p:nvPicPr>
        <p:blipFill rotWithShape="1">
          <a:blip r:embed="rId2"/>
          <a:srcRect l="19926" t="17500" r="17414" b="5781"/>
          <a:stretch/>
        </p:blipFill>
        <p:spPr>
          <a:xfrm>
            <a:off x="10734259" y="106370"/>
            <a:ext cx="1253852" cy="1152586"/>
          </a:xfrm>
          <a:prstGeom prst="rect">
            <a:avLst/>
          </a:prstGeom>
        </p:spPr>
      </p:pic>
      <p:sp>
        <p:nvSpPr>
          <p:cNvPr id="6" name="Rectangle 5">
            <a:extLst>
              <a:ext uri="{FF2B5EF4-FFF2-40B4-BE49-F238E27FC236}">
                <a16:creationId xmlns:a16="http://schemas.microsoft.com/office/drawing/2014/main" xmlns="" id="{5FB5AE8B-3D54-824D-9305-6AE742BA0450}"/>
              </a:ext>
            </a:extLst>
          </p:cNvPr>
          <p:cNvSpPr/>
          <p:nvPr/>
        </p:nvSpPr>
        <p:spPr>
          <a:xfrm>
            <a:off x="0" y="6433412"/>
            <a:ext cx="12191999" cy="424588"/>
          </a:xfrm>
          <a:prstGeom prst="rect">
            <a:avLst/>
          </a:prstGeom>
          <a:solidFill>
            <a:srgbClr val="A8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84252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08B91D10-D6E0-3E4E-8824-4C7F4829CEE3}"/>
              </a:ext>
            </a:extLst>
          </p:cNvPr>
          <p:cNvSpPr/>
          <p:nvPr/>
        </p:nvSpPr>
        <p:spPr>
          <a:xfrm>
            <a:off x="0" y="13251"/>
            <a:ext cx="12192000" cy="1338471"/>
          </a:xfrm>
          <a:prstGeom prst="rect">
            <a:avLst/>
          </a:prstGeom>
          <a:solidFill>
            <a:srgbClr val="A8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20118C85-C7EC-7F4C-8D43-00B58E226158}"/>
              </a:ext>
            </a:extLst>
          </p:cNvPr>
          <p:cNvSpPr>
            <a:spLocks noGrp="1"/>
          </p:cNvSpPr>
          <p:nvPr>
            <p:ph type="title"/>
          </p:nvPr>
        </p:nvSpPr>
        <p:spPr>
          <a:xfrm>
            <a:off x="347869" y="111432"/>
            <a:ext cx="10515600" cy="1325563"/>
          </a:xfrm>
        </p:spPr>
        <p:txBody>
          <a:bodyPr>
            <a:normAutofit/>
          </a:bodyPr>
          <a:lstStyle/>
          <a:p>
            <a:r>
              <a:rPr lang="en-US" altLang="en-US" sz="3200" dirty="0">
                <a:solidFill>
                  <a:schemeClr val="bg1"/>
                </a:solidFill>
              </a:rPr>
              <a:t>Perceptions of the Court Process: A game of chance</a:t>
            </a:r>
            <a:endParaRPr lang="en-US" sz="3200" b="1" dirty="0">
              <a:solidFill>
                <a:schemeClr val="bg1"/>
              </a:solidFill>
            </a:endParaRPr>
          </a:p>
        </p:txBody>
      </p:sp>
      <p:sp>
        <p:nvSpPr>
          <p:cNvPr id="9" name="Content Placeholder 8">
            <a:extLst>
              <a:ext uri="{FF2B5EF4-FFF2-40B4-BE49-F238E27FC236}">
                <a16:creationId xmlns:a16="http://schemas.microsoft.com/office/drawing/2014/main" xmlns="" id="{9F16B9DC-3118-E946-9920-6404E3F1DA27}"/>
              </a:ext>
            </a:extLst>
          </p:cNvPr>
          <p:cNvSpPr>
            <a:spLocks noGrp="1"/>
          </p:cNvSpPr>
          <p:nvPr>
            <p:ph idx="1"/>
          </p:nvPr>
        </p:nvSpPr>
        <p:spPr>
          <a:xfrm>
            <a:off x="347868" y="1437348"/>
            <a:ext cx="11393557" cy="4895805"/>
          </a:xfrm>
          <a:ln w="12700">
            <a:solidFill>
              <a:srgbClr val="A9002A"/>
            </a:solidFill>
          </a:ln>
        </p:spPr>
        <p:txBody>
          <a:bodyPr>
            <a:normAutofit/>
          </a:bodyPr>
          <a:lstStyle/>
          <a:p>
            <a:pPr marL="0" indent="0">
              <a:buNone/>
            </a:pPr>
            <a:endParaRPr lang="en-US" altLang="en-US" u="sng" dirty="0"/>
          </a:p>
          <a:p>
            <a:pPr marL="0" indent="0"/>
            <a:endParaRPr lang="en-GB" altLang="en-US" i="1" dirty="0"/>
          </a:p>
          <a:p>
            <a:pPr marL="0" indent="0" algn="ctr">
              <a:buNone/>
            </a:pPr>
            <a:r>
              <a:rPr lang="en-GB" altLang="en-US" sz="3200" i="1" dirty="0"/>
              <a:t>‘When I accidentally said something good, the judge would nod and agree and I’d think, ‘you’ve saved yourself there’ – and I would’ve done by the scruff of my neck. It’s like a game. In fact no, it’s like a game of chess because no one normal understands how to play chess.’ </a:t>
            </a:r>
          </a:p>
          <a:p>
            <a:pPr marL="0" indent="0" algn="r">
              <a:buNone/>
            </a:pPr>
            <a:r>
              <a:rPr lang="en-GB" altLang="en-US" b="1" dirty="0"/>
              <a:t>Gary</a:t>
            </a:r>
            <a:endParaRPr lang="en-US" altLang="en-US" b="1" dirty="0"/>
          </a:p>
          <a:p>
            <a:endParaRPr lang="en-US" i="1" dirty="0"/>
          </a:p>
        </p:txBody>
      </p:sp>
      <p:pic>
        <p:nvPicPr>
          <p:cNvPr id="4" name="Picture 3">
            <a:extLst>
              <a:ext uri="{FF2B5EF4-FFF2-40B4-BE49-F238E27FC236}">
                <a16:creationId xmlns:a16="http://schemas.microsoft.com/office/drawing/2014/main" xmlns="" id="{267509BE-F8EE-5841-93F8-677D11D2EB1E}"/>
              </a:ext>
            </a:extLst>
          </p:cNvPr>
          <p:cNvPicPr>
            <a:picLocks noChangeAspect="1"/>
          </p:cNvPicPr>
          <p:nvPr/>
        </p:nvPicPr>
        <p:blipFill rotWithShape="1">
          <a:blip r:embed="rId2"/>
          <a:srcRect l="19926" t="17500" r="17414" b="5781"/>
          <a:stretch/>
        </p:blipFill>
        <p:spPr>
          <a:xfrm>
            <a:off x="10734259" y="106370"/>
            <a:ext cx="1253852" cy="1152586"/>
          </a:xfrm>
          <a:prstGeom prst="rect">
            <a:avLst/>
          </a:prstGeom>
        </p:spPr>
      </p:pic>
      <p:sp>
        <p:nvSpPr>
          <p:cNvPr id="6" name="Rectangle 5">
            <a:extLst>
              <a:ext uri="{FF2B5EF4-FFF2-40B4-BE49-F238E27FC236}">
                <a16:creationId xmlns:a16="http://schemas.microsoft.com/office/drawing/2014/main" xmlns="" id="{5FB5AE8B-3D54-824D-9305-6AE742BA0450}"/>
              </a:ext>
            </a:extLst>
          </p:cNvPr>
          <p:cNvSpPr/>
          <p:nvPr/>
        </p:nvSpPr>
        <p:spPr>
          <a:xfrm>
            <a:off x="0" y="6433412"/>
            <a:ext cx="12191999" cy="424588"/>
          </a:xfrm>
          <a:prstGeom prst="rect">
            <a:avLst/>
          </a:prstGeom>
          <a:solidFill>
            <a:srgbClr val="A8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10756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08B91D10-D6E0-3E4E-8824-4C7F4829CEE3}"/>
              </a:ext>
            </a:extLst>
          </p:cNvPr>
          <p:cNvSpPr/>
          <p:nvPr/>
        </p:nvSpPr>
        <p:spPr>
          <a:xfrm>
            <a:off x="0" y="13251"/>
            <a:ext cx="12192000" cy="1338471"/>
          </a:xfrm>
          <a:prstGeom prst="rect">
            <a:avLst/>
          </a:prstGeom>
          <a:solidFill>
            <a:srgbClr val="A8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20118C85-C7EC-7F4C-8D43-00B58E226158}"/>
              </a:ext>
            </a:extLst>
          </p:cNvPr>
          <p:cNvSpPr>
            <a:spLocks noGrp="1"/>
          </p:cNvSpPr>
          <p:nvPr>
            <p:ph type="title"/>
          </p:nvPr>
        </p:nvSpPr>
        <p:spPr>
          <a:xfrm>
            <a:off x="347869" y="111432"/>
            <a:ext cx="10515600" cy="1325563"/>
          </a:xfrm>
        </p:spPr>
        <p:txBody>
          <a:bodyPr>
            <a:normAutofit/>
          </a:bodyPr>
          <a:lstStyle/>
          <a:p>
            <a:r>
              <a:rPr lang="en-US" altLang="en-US" sz="3200" dirty="0">
                <a:solidFill>
                  <a:schemeClr val="bg1"/>
                </a:solidFill>
              </a:rPr>
              <a:t>Conclusions</a:t>
            </a:r>
            <a:endParaRPr lang="en-US" sz="3200" b="1" dirty="0">
              <a:solidFill>
                <a:schemeClr val="bg1"/>
              </a:solidFill>
            </a:endParaRPr>
          </a:p>
        </p:txBody>
      </p:sp>
      <p:sp>
        <p:nvSpPr>
          <p:cNvPr id="9" name="Content Placeholder 8">
            <a:extLst>
              <a:ext uri="{FF2B5EF4-FFF2-40B4-BE49-F238E27FC236}">
                <a16:creationId xmlns:a16="http://schemas.microsoft.com/office/drawing/2014/main" xmlns="" id="{9F16B9DC-3118-E946-9920-6404E3F1DA27}"/>
              </a:ext>
            </a:extLst>
          </p:cNvPr>
          <p:cNvSpPr>
            <a:spLocks noGrp="1"/>
          </p:cNvSpPr>
          <p:nvPr>
            <p:ph idx="1"/>
          </p:nvPr>
        </p:nvSpPr>
        <p:spPr>
          <a:xfrm>
            <a:off x="347868" y="1437348"/>
            <a:ext cx="11393557" cy="4895805"/>
          </a:xfrm>
          <a:ln w="12700">
            <a:solidFill>
              <a:srgbClr val="A9002A"/>
            </a:solidFill>
          </a:ln>
        </p:spPr>
        <p:txBody>
          <a:bodyPr>
            <a:normAutofit lnSpcReduction="10000"/>
          </a:bodyPr>
          <a:lstStyle/>
          <a:p>
            <a:pPr marL="0" indent="0">
              <a:buNone/>
            </a:pPr>
            <a:endParaRPr lang="en-US" altLang="en-US" u="sng" dirty="0"/>
          </a:p>
          <a:p>
            <a:pPr marL="0" indent="0"/>
            <a:r>
              <a:rPr lang="en-GB" altLang="en-US" i="1" dirty="0"/>
              <a:t> </a:t>
            </a:r>
            <a:r>
              <a:rPr lang="en-US" altLang="en-US" dirty="0"/>
              <a:t>LIPs experience many problems engaging with legal processes, with the consequence of being practically and intellectually excluded from decision-making processes.</a:t>
            </a:r>
          </a:p>
          <a:p>
            <a:pPr marL="0" indent="0"/>
            <a:endParaRPr lang="en-GB" altLang="en-US" i="1" dirty="0"/>
          </a:p>
          <a:p>
            <a:pPr marL="0" indent="0"/>
            <a:r>
              <a:rPr lang="en-GB" altLang="en-US" dirty="0"/>
              <a:t> The way in which these problems are experienced is strongly contingent on the circumstances/backgrounds of individual LIPs, and solutions cannot be generalised.</a:t>
            </a:r>
          </a:p>
          <a:p>
            <a:pPr marL="0" indent="0"/>
            <a:endParaRPr lang="en-GB" altLang="en-US" dirty="0"/>
          </a:p>
          <a:p>
            <a:pPr marL="0" indent="0"/>
            <a:r>
              <a:rPr lang="en-GB" i="1" dirty="0"/>
              <a:t> </a:t>
            </a:r>
            <a:r>
              <a:rPr lang="en-GB" dirty="0"/>
              <a:t>Many of these problems can only be identified as such from the perspectives of LIPs themselves.</a:t>
            </a:r>
            <a:endParaRPr lang="en-US" i="1" dirty="0"/>
          </a:p>
        </p:txBody>
      </p:sp>
      <p:pic>
        <p:nvPicPr>
          <p:cNvPr id="4" name="Picture 3">
            <a:extLst>
              <a:ext uri="{FF2B5EF4-FFF2-40B4-BE49-F238E27FC236}">
                <a16:creationId xmlns:a16="http://schemas.microsoft.com/office/drawing/2014/main" xmlns="" id="{267509BE-F8EE-5841-93F8-677D11D2EB1E}"/>
              </a:ext>
            </a:extLst>
          </p:cNvPr>
          <p:cNvPicPr>
            <a:picLocks noChangeAspect="1"/>
          </p:cNvPicPr>
          <p:nvPr/>
        </p:nvPicPr>
        <p:blipFill rotWithShape="1">
          <a:blip r:embed="rId2"/>
          <a:srcRect l="19926" t="17500" r="17414" b="5781"/>
          <a:stretch/>
        </p:blipFill>
        <p:spPr>
          <a:xfrm>
            <a:off x="10734259" y="106370"/>
            <a:ext cx="1253852" cy="1152586"/>
          </a:xfrm>
          <a:prstGeom prst="rect">
            <a:avLst/>
          </a:prstGeom>
        </p:spPr>
      </p:pic>
      <p:sp>
        <p:nvSpPr>
          <p:cNvPr id="6" name="Rectangle 5">
            <a:extLst>
              <a:ext uri="{FF2B5EF4-FFF2-40B4-BE49-F238E27FC236}">
                <a16:creationId xmlns:a16="http://schemas.microsoft.com/office/drawing/2014/main" xmlns="" id="{5FB5AE8B-3D54-824D-9305-6AE742BA0450}"/>
              </a:ext>
            </a:extLst>
          </p:cNvPr>
          <p:cNvSpPr/>
          <p:nvPr/>
        </p:nvSpPr>
        <p:spPr>
          <a:xfrm>
            <a:off x="0" y="6433412"/>
            <a:ext cx="12191999" cy="424588"/>
          </a:xfrm>
          <a:prstGeom prst="rect">
            <a:avLst/>
          </a:prstGeom>
          <a:solidFill>
            <a:srgbClr val="A8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69763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08B91D10-D6E0-3E4E-8824-4C7F4829CEE3}"/>
              </a:ext>
            </a:extLst>
          </p:cNvPr>
          <p:cNvSpPr/>
          <p:nvPr/>
        </p:nvSpPr>
        <p:spPr>
          <a:xfrm>
            <a:off x="0" y="13251"/>
            <a:ext cx="12192000" cy="1338471"/>
          </a:xfrm>
          <a:prstGeom prst="rect">
            <a:avLst/>
          </a:prstGeom>
          <a:solidFill>
            <a:srgbClr val="A8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20118C85-C7EC-7F4C-8D43-00B58E226158}"/>
              </a:ext>
            </a:extLst>
          </p:cNvPr>
          <p:cNvSpPr>
            <a:spLocks noGrp="1"/>
          </p:cNvSpPr>
          <p:nvPr>
            <p:ph type="title"/>
          </p:nvPr>
        </p:nvSpPr>
        <p:spPr>
          <a:xfrm>
            <a:off x="347869" y="111432"/>
            <a:ext cx="10515600" cy="1325563"/>
          </a:xfrm>
        </p:spPr>
        <p:txBody>
          <a:bodyPr>
            <a:normAutofit/>
          </a:bodyPr>
          <a:lstStyle/>
          <a:p>
            <a:r>
              <a:rPr lang="en-US" sz="3200" dirty="0">
                <a:solidFill>
                  <a:schemeClr val="bg1"/>
                </a:solidFill>
              </a:rPr>
              <a:t>Family Law and LASPO</a:t>
            </a:r>
          </a:p>
        </p:txBody>
      </p:sp>
      <p:sp>
        <p:nvSpPr>
          <p:cNvPr id="9" name="Content Placeholder 8">
            <a:extLst>
              <a:ext uri="{FF2B5EF4-FFF2-40B4-BE49-F238E27FC236}">
                <a16:creationId xmlns:a16="http://schemas.microsoft.com/office/drawing/2014/main" xmlns="" id="{9F16B9DC-3118-E946-9920-6404E3F1DA27}"/>
              </a:ext>
            </a:extLst>
          </p:cNvPr>
          <p:cNvSpPr>
            <a:spLocks noGrp="1"/>
          </p:cNvSpPr>
          <p:nvPr>
            <p:ph idx="1"/>
          </p:nvPr>
        </p:nvSpPr>
        <p:spPr>
          <a:xfrm>
            <a:off x="530087" y="1656522"/>
            <a:ext cx="10823713" cy="2968487"/>
          </a:xfrm>
        </p:spPr>
        <p:txBody>
          <a:bodyPr>
            <a:normAutofit lnSpcReduction="10000"/>
          </a:bodyPr>
          <a:lstStyle/>
          <a:p>
            <a:r>
              <a:rPr lang="en-US" dirty="0"/>
              <a:t>Self-Representation is the new norm in Post-LASPO private family proceedings – 81% of hearings involve at least one LIP </a:t>
            </a:r>
            <a:r>
              <a:rPr lang="en-US" i="1" dirty="0"/>
              <a:t>(FCSQ Jan– March 2018).</a:t>
            </a:r>
          </a:p>
          <a:p>
            <a:endParaRPr lang="en-US" i="1" dirty="0"/>
          </a:p>
          <a:p>
            <a:r>
              <a:rPr lang="en-US" dirty="0"/>
              <a:t>LIPs who are no longer eligible for legal aid are now coming to court with a diverse range of backgrounds, circumstances and needs, including</a:t>
            </a:r>
            <a:r>
              <a:rPr lang="en-US" dirty="0">
                <a:sym typeface="Wingdings" pitchFamily="2" charset="2"/>
              </a:rPr>
              <a:t> (but not limited to):</a:t>
            </a:r>
          </a:p>
        </p:txBody>
      </p:sp>
      <p:pic>
        <p:nvPicPr>
          <p:cNvPr id="4" name="Picture 3">
            <a:extLst>
              <a:ext uri="{FF2B5EF4-FFF2-40B4-BE49-F238E27FC236}">
                <a16:creationId xmlns:a16="http://schemas.microsoft.com/office/drawing/2014/main" xmlns="" id="{267509BE-F8EE-5841-93F8-677D11D2EB1E}"/>
              </a:ext>
            </a:extLst>
          </p:cNvPr>
          <p:cNvPicPr>
            <a:picLocks noChangeAspect="1"/>
          </p:cNvPicPr>
          <p:nvPr/>
        </p:nvPicPr>
        <p:blipFill rotWithShape="1">
          <a:blip r:embed="rId2"/>
          <a:srcRect l="19926" t="17500" r="17414" b="5781"/>
          <a:stretch/>
        </p:blipFill>
        <p:spPr>
          <a:xfrm>
            <a:off x="10734259" y="106370"/>
            <a:ext cx="1253852" cy="1152586"/>
          </a:xfrm>
          <a:prstGeom prst="rect">
            <a:avLst/>
          </a:prstGeom>
        </p:spPr>
      </p:pic>
      <p:sp>
        <p:nvSpPr>
          <p:cNvPr id="6" name="Rectangle 5">
            <a:extLst>
              <a:ext uri="{FF2B5EF4-FFF2-40B4-BE49-F238E27FC236}">
                <a16:creationId xmlns:a16="http://schemas.microsoft.com/office/drawing/2014/main" xmlns="" id="{5FB5AE8B-3D54-824D-9305-6AE742BA0450}"/>
              </a:ext>
            </a:extLst>
          </p:cNvPr>
          <p:cNvSpPr/>
          <p:nvPr/>
        </p:nvSpPr>
        <p:spPr>
          <a:xfrm>
            <a:off x="0" y="6433412"/>
            <a:ext cx="12191999" cy="424588"/>
          </a:xfrm>
          <a:prstGeom prst="rect">
            <a:avLst/>
          </a:prstGeom>
          <a:solidFill>
            <a:srgbClr val="A8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xmlns="" id="{A780535E-9171-3D49-B50E-3835A5BDFF2B}"/>
              </a:ext>
            </a:extLst>
          </p:cNvPr>
          <p:cNvSpPr/>
          <p:nvPr/>
        </p:nvSpPr>
        <p:spPr>
          <a:xfrm>
            <a:off x="347869" y="4638261"/>
            <a:ext cx="11330609" cy="1617112"/>
          </a:xfrm>
          <a:prstGeom prst="rect">
            <a:avLst/>
          </a:prstGeom>
          <a:noFill/>
          <a:ln w="50800">
            <a:solidFill>
              <a:srgbClr val="A900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TextBox 10">
            <a:extLst>
              <a:ext uri="{FF2B5EF4-FFF2-40B4-BE49-F238E27FC236}">
                <a16:creationId xmlns:a16="http://schemas.microsoft.com/office/drawing/2014/main" xmlns="" id="{32E74500-F0B6-E349-9A7F-9909427724B8}"/>
              </a:ext>
            </a:extLst>
          </p:cNvPr>
          <p:cNvSpPr txBox="1"/>
          <p:nvPr/>
        </p:nvSpPr>
        <p:spPr>
          <a:xfrm>
            <a:off x="347870" y="4625009"/>
            <a:ext cx="3309730" cy="1569660"/>
          </a:xfrm>
          <a:prstGeom prst="rect">
            <a:avLst/>
          </a:prstGeom>
          <a:noFill/>
        </p:spPr>
        <p:txBody>
          <a:bodyPr wrap="square" rtlCol="0">
            <a:spAutoFit/>
          </a:bodyPr>
          <a:lstStyle/>
          <a:p>
            <a:pPr marL="342900" indent="-342900">
              <a:buFont typeface="Arial" panose="020B0604020202020204" pitchFamily="34" charset="0"/>
              <a:buChar char="•"/>
            </a:pPr>
            <a:r>
              <a:rPr lang="en-US" sz="2400" dirty="0"/>
              <a:t>Domestic abuse</a:t>
            </a:r>
          </a:p>
          <a:p>
            <a:pPr marL="342900" indent="-342900">
              <a:buFont typeface="Arial" panose="020B0604020202020204" pitchFamily="34" charset="0"/>
              <a:buChar char="•"/>
            </a:pPr>
            <a:r>
              <a:rPr lang="en-US" sz="2400" dirty="0"/>
              <a:t>Learning difficulties</a:t>
            </a:r>
          </a:p>
          <a:p>
            <a:pPr marL="342900" indent="-342900">
              <a:buFont typeface="Arial" panose="020B0604020202020204" pitchFamily="34" charset="0"/>
              <a:buChar char="•"/>
            </a:pPr>
            <a:r>
              <a:rPr lang="en-US" sz="2400" dirty="0"/>
              <a:t>Mental and physical health conditions</a:t>
            </a:r>
          </a:p>
        </p:txBody>
      </p:sp>
      <p:sp>
        <p:nvSpPr>
          <p:cNvPr id="12" name="TextBox 11">
            <a:extLst>
              <a:ext uri="{FF2B5EF4-FFF2-40B4-BE49-F238E27FC236}">
                <a16:creationId xmlns:a16="http://schemas.microsoft.com/office/drawing/2014/main" xmlns="" id="{AD4197DE-C31E-9649-BC1E-7CA5320937A1}"/>
              </a:ext>
            </a:extLst>
          </p:cNvPr>
          <p:cNvSpPr txBox="1"/>
          <p:nvPr/>
        </p:nvSpPr>
        <p:spPr>
          <a:xfrm>
            <a:off x="7381459" y="4638261"/>
            <a:ext cx="3352800" cy="2215991"/>
          </a:xfrm>
          <a:prstGeom prst="rect">
            <a:avLst/>
          </a:prstGeom>
          <a:noFill/>
        </p:spPr>
        <p:txBody>
          <a:bodyPr wrap="square" rtlCol="0">
            <a:spAutoFit/>
          </a:bodyPr>
          <a:lstStyle/>
          <a:p>
            <a:pPr marL="342900" indent="-342900">
              <a:buFont typeface="Arial" panose="020B0604020202020204" pitchFamily="34" charset="0"/>
              <a:buChar char="•"/>
            </a:pPr>
            <a:r>
              <a:rPr lang="en-US" sz="2400" dirty="0"/>
              <a:t>Precarious working/ living arrangements</a:t>
            </a:r>
          </a:p>
          <a:p>
            <a:pPr marL="342900" indent="-342900">
              <a:buFont typeface="Arial" panose="020B0604020202020204" pitchFamily="34" charset="0"/>
              <a:buChar char="•"/>
            </a:pPr>
            <a:r>
              <a:rPr lang="en-US" sz="2400" dirty="0"/>
              <a:t>Caring responsibilities</a:t>
            </a:r>
          </a:p>
          <a:p>
            <a:pPr marL="342900" indent="-342900">
              <a:buFont typeface="Arial" panose="020B0604020202020204" pitchFamily="34" charset="0"/>
              <a:buChar char="•"/>
            </a:pPr>
            <a:r>
              <a:rPr lang="en-US" sz="2400" dirty="0"/>
              <a:t>And many more… </a:t>
            </a:r>
          </a:p>
          <a:p>
            <a:endParaRPr lang="en-US" sz="2400" dirty="0"/>
          </a:p>
          <a:p>
            <a:endParaRPr lang="en-US" dirty="0"/>
          </a:p>
        </p:txBody>
      </p:sp>
      <p:sp>
        <p:nvSpPr>
          <p:cNvPr id="13" name="TextBox 12">
            <a:extLst>
              <a:ext uri="{FF2B5EF4-FFF2-40B4-BE49-F238E27FC236}">
                <a16:creationId xmlns:a16="http://schemas.microsoft.com/office/drawing/2014/main" xmlns="" id="{B42936BA-8892-8443-B099-61C81A63CE01}"/>
              </a:ext>
            </a:extLst>
          </p:cNvPr>
          <p:cNvSpPr txBox="1"/>
          <p:nvPr/>
        </p:nvSpPr>
        <p:spPr>
          <a:xfrm>
            <a:off x="3419062" y="4625010"/>
            <a:ext cx="3525076" cy="2123658"/>
          </a:xfrm>
          <a:prstGeom prst="rect">
            <a:avLst/>
          </a:prstGeom>
          <a:noFill/>
        </p:spPr>
        <p:txBody>
          <a:bodyPr wrap="square" rtlCol="0">
            <a:spAutoFit/>
          </a:bodyPr>
          <a:lstStyle/>
          <a:p>
            <a:pPr marL="342900" indent="-342900">
              <a:buFont typeface="Arial" panose="020B0604020202020204" pitchFamily="34" charset="0"/>
              <a:buChar char="•"/>
            </a:pPr>
            <a:r>
              <a:rPr lang="en-US" sz="2400" dirty="0"/>
              <a:t>Disabilities</a:t>
            </a:r>
          </a:p>
          <a:p>
            <a:pPr marL="342900" indent="-342900">
              <a:buFont typeface="Arial" panose="020B0604020202020204" pitchFamily="34" charset="0"/>
              <a:buChar char="•"/>
            </a:pPr>
            <a:r>
              <a:rPr lang="en-US" sz="2400" dirty="0"/>
              <a:t>Isolation</a:t>
            </a:r>
          </a:p>
          <a:p>
            <a:pPr marL="342900" indent="-342900">
              <a:buFont typeface="Arial" panose="020B0604020202020204" pitchFamily="34" charset="0"/>
              <a:buChar char="•"/>
            </a:pPr>
            <a:r>
              <a:rPr lang="en-US" sz="2400" dirty="0"/>
              <a:t>Poverty or lack of access to resources</a:t>
            </a:r>
          </a:p>
          <a:p>
            <a:endParaRPr lang="en-US" dirty="0"/>
          </a:p>
          <a:p>
            <a:endParaRPr lang="en-US" dirty="0"/>
          </a:p>
        </p:txBody>
      </p:sp>
    </p:spTree>
    <p:extLst>
      <p:ext uri="{BB962C8B-B14F-4D97-AF65-F5344CB8AC3E}">
        <p14:creationId xmlns:p14="http://schemas.microsoft.com/office/powerpoint/2010/main" val="2186820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08B91D10-D6E0-3E4E-8824-4C7F4829CEE3}"/>
              </a:ext>
            </a:extLst>
          </p:cNvPr>
          <p:cNvSpPr/>
          <p:nvPr/>
        </p:nvSpPr>
        <p:spPr>
          <a:xfrm>
            <a:off x="0" y="13251"/>
            <a:ext cx="12192000" cy="1338471"/>
          </a:xfrm>
          <a:prstGeom prst="rect">
            <a:avLst/>
          </a:prstGeom>
          <a:solidFill>
            <a:srgbClr val="A8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20118C85-C7EC-7F4C-8D43-00B58E226158}"/>
              </a:ext>
            </a:extLst>
          </p:cNvPr>
          <p:cNvSpPr>
            <a:spLocks noGrp="1"/>
          </p:cNvSpPr>
          <p:nvPr>
            <p:ph type="title"/>
          </p:nvPr>
        </p:nvSpPr>
        <p:spPr>
          <a:xfrm>
            <a:off x="347869" y="111432"/>
            <a:ext cx="10515600" cy="1325563"/>
          </a:xfrm>
        </p:spPr>
        <p:txBody>
          <a:bodyPr>
            <a:normAutofit/>
          </a:bodyPr>
          <a:lstStyle/>
          <a:p>
            <a:r>
              <a:rPr lang="en-US" sz="3200" dirty="0">
                <a:solidFill>
                  <a:schemeClr val="bg1"/>
                </a:solidFill>
              </a:rPr>
              <a:t>The Research Project</a:t>
            </a:r>
          </a:p>
        </p:txBody>
      </p:sp>
      <p:sp>
        <p:nvSpPr>
          <p:cNvPr id="9" name="Content Placeholder 8">
            <a:extLst>
              <a:ext uri="{FF2B5EF4-FFF2-40B4-BE49-F238E27FC236}">
                <a16:creationId xmlns:a16="http://schemas.microsoft.com/office/drawing/2014/main" xmlns="" id="{9F16B9DC-3118-E946-9920-6404E3F1DA27}"/>
              </a:ext>
            </a:extLst>
          </p:cNvPr>
          <p:cNvSpPr>
            <a:spLocks noGrp="1"/>
          </p:cNvSpPr>
          <p:nvPr>
            <p:ph idx="1"/>
          </p:nvPr>
        </p:nvSpPr>
        <p:spPr>
          <a:xfrm>
            <a:off x="530088" y="1961322"/>
            <a:ext cx="11039060" cy="1033669"/>
          </a:xfrm>
        </p:spPr>
        <p:txBody>
          <a:bodyPr>
            <a:normAutofit/>
          </a:bodyPr>
          <a:lstStyle/>
          <a:p>
            <a:r>
              <a:rPr lang="en-US" dirty="0"/>
              <a:t>23 interviews with LIPs about their experiences of the private family court process, focusing on:</a:t>
            </a:r>
          </a:p>
          <a:p>
            <a:endParaRPr lang="en-US" i="1" dirty="0"/>
          </a:p>
        </p:txBody>
      </p:sp>
      <p:pic>
        <p:nvPicPr>
          <p:cNvPr id="4" name="Picture 3">
            <a:extLst>
              <a:ext uri="{FF2B5EF4-FFF2-40B4-BE49-F238E27FC236}">
                <a16:creationId xmlns:a16="http://schemas.microsoft.com/office/drawing/2014/main" xmlns="" id="{267509BE-F8EE-5841-93F8-677D11D2EB1E}"/>
              </a:ext>
            </a:extLst>
          </p:cNvPr>
          <p:cNvPicPr>
            <a:picLocks noChangeAspect="1"/>
          </p:cNvPicPr>
          <p:nvPr/>
        </p:nvPicPr>
        <p:blipFill rotWithShape="1">
          <a:blip r:embed="rId2"/>
          <a:srcRect l="19926" t="17500" r="17414" b="5781"/>
          <a:stretch/>
        </p:blipFill>
        <p:spPr>
          <a:xfrm>
            <a:off x="10734259" y="106370"/>
            <a:ext cx="1253852" cy="1152586"/>
          </a:xfrm>
          <a:prstGeom prst="rect">
            <a:avLst/>
          </a:prstGeom>
        </p:spPr>
      </p:pic>
      <p:sp>
        <p:nvSpPr>
          <p:cNvPr id="6" name="Rectangle 5">
            <a:extLst>
              <a:ext uri="{FF2B5EF4-FFF2-40B4-BE49-F238E27FC236}">
                <a16:creationId xmlns:a16="http://schemas.microsoft.com/office/drawing/2014/main" xmlns="" id="{5FB5AE8B-3D54-824D-9305-6AE742BA0450}"/>
              </a:ext>
            </a:extLst>
          </p:cNvPr>
          <p:cNvSpPr/>
          <p:nvPr/>
        </p:nvSpPr>
        <p:spPr>
          <a:xfrm>
            <a:off x="0" y="6433412"/>
            <a:ext cx="12191999" cy="424588"/>
          </a:xfrm>
          <a:prstGeom prst="rect">
            <a:avLst/>
          </a:prstGeom>
          <a:solidFill>
            <a:srgbClr val="A8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xmlns="" id="{43AF3597-B565-8B46-8915-E04F1238003F}"/>
              </a:ext>
            </a:extLst>
          </p:cNvPr>
          <p:cNvSpPr/>
          <p:nvPr/>
        </p:nvSpPr>
        <p:spPr>
          <a:xfrm>
            <a:off x="347869" y="3413299"/>
            <a:ext cx="4760843" cy="2297004"/>
          </a:xfrm>
          <a:prstGeom prst="rect">
            <a:avLst/>
          </a:prstGeom>
          <a:solidFill>
            <a:srgbClr val="A8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xmlns="" id="{D5BFC376-7A86-0340-A235-DA295BC4C95C}"/>
              </a:ext>
            </a:extLst>
          </p:cNvPr>
          <p:cNvSpPr txBox="1"/>
          <p:nvPr/>
        </p:nvSpPr>
        <p:spPr>
          <a:xfrm>
            <a:off x="530088" y="4067660"/>
            <a:ext cx="3982279" cy="954107"/>
          </a:xfrm>
          <a:prstGeom prst="rect">
            <a:avLst/>
          </a:prstGeom>
          <a:noFill/>
        </p:spPr>
        <p:txBody>
          <a:bodyPr wrap="square" rtlCol="0">
            <a:spAutoFit/>
          </a:bodyPr>
          <a:lstStyle/>
          <a:p>
            <a:pPr algn="ctr"/>
            <a:r>
              <a:rPr lang="en-US" sz="2800" dirty="0">
                <a:solidFill>
                  <a:schemeClr val="bg1"/>
                </a:solidFill>
              </a:rPr>
              <a:t>A) What problems did they experience?</a:t>
            </a:r>
          </a:p>
        </p:txBody>
      </p:sp>
      <p:sp>
        <p:nvSpPr>
          <p:cNvPr id="15" name="Rectangle 14">
            <a:extLst>
              <a:ext uri="{FF2B5EF4-FFF2-40B4-BE49-F238E27FC236}">
                <a16:creationId xmlns:a16="http://schemas.microsoft.com/office/drawing/2014/main" xmlns="" id="{FF1C7898-9AD4-7743-A559-DDD12A84249F}"/>
              </a:ext>
            </a:extLst>
          </p:cNvPr>
          <p:cNvSpPr/>
          <p:nvPr/>
        </p:nvSpPr>
        <p:spPr>
          <a:xfrm>
            <a:off x="5981697" y="3404191"/>
            <a:ext cx="5695123" cy="2306112"/>
          </a:xfrm>
          <a:prstGeom prst="rect">
            <a:avLst/>
          </a:prstGeom>
          <a:solidFill>
            <a:srgbClr val="A8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a:extLst>
              <a:ext uri="{FF2B5EF4-FFF2-40B4-BE49-F238E27FC236}">
                <a16:creationId xmlns:a16="http://schemas.microsoft.com/office/drawing/2014/main" xmlns="" id="{3959B917-8C2C-B644-A0EE-8F22737846C7}"/>
              </a:ext>
            </a:extLst>
          </p:cNvPr>
          <p:cNvSpPr txBox="1"/>
          <p:nvPr/>
        </p:nvSpPr>
        <p:spPr>
          <a:xfrm>
            <a:off x="6417362" y="3928518"/>
            <a:ext cx="4823792" cy="954107"/>
          </a:xfrm>
          <a:prstGeom prst="rect">
            <a:avLst/>
          </a:prstGeom>
          <a:noFill/>
        </p:spPr>
        <p:txBody>
          <a:bodyPr wrap="square" rtlCol="0">
            <a:spAutoFit/>
          </a:bodyPr>
          <a:lstStyle/>
          <a:p>
            <a:pPr algn="ctr"/>
            <a:r>
              <a:rPr lang="en-US" sz="2800" dirty="0">
                <a:solidFill>
                  <a:schemeClr val="bg1"/>
                </a:solidFill>
              </a:rPr>
              <a:t>B) How did they perceive these experiences?</a:t>
            </a:r>
          </a:p>
        </p:txBody>
      </p:sp>
    </p:spTree>
    <p:extLst>
      <p:ext uri="{BB962C8B-B14F-4D97-AF65-F5344CB8AC3E}">
        <p14:creationId xmlns:p14="http://schemas.microsoft.com/office/powerpoint/2010/main" val="1266963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08B91D10-D6E0-3E4E-8824-4C7F4829CEE3}"/>
              </a:ext>
            </a:extLst>
          </p:cNvPr>
          <p:cNvSpPr/>
          <p:nvPr/>
        </p:nvSpPr>
        <p:spPr>
          <a:xfrm>
            <a:off x="0" y="13251"/>
            <a:ext cx="12192000" cy="1338471"/>
          </a:xfrm>
          <a:prstGeom prst="rect">
            <a:avLst/>
          </a:prstGeom>
          <a:solidFill>
            <a:srgbClr val="A8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20118C85-C7EC-7F4C-8D43-00B58E226158}"/>
              </a:ext>
            </a:extLst>
          </p:cNvPr>
          <p:cNvSpPr>
            <a:spLocks noGrp="1"/>
          </p:cNvSpPr>
          <p:nvPr>
            <p:ph type="title"/>
          </p:nvPr>
        </p:nvSpPr>
        <p:spPr>
          <a:xfrm>
            <a:off x="347869" y="111432"/>
            <a:ext cx="10515600" cy="1325563"/>
          </a:xfrm>
        </p:spPr>
        <p:txBody>
          <a:bodyPr>
            <a:normAutofit/>
          </a:bodyPr>
          <a:lstStyle/>
          <a:p>
            <a:r>
              <a:rPr lang="en-US" altLang="en-US" sz="3200" dirty="0">
                <a:solidFill>
                  <a:schemeClr val="bg1"/>
                </a:solidFill>
              </a:rPr>
              <a:t>Applying to Court</a:t>
            </a:r>
            <a:endParaRPr lang="en-US" sz="3200" b="1" dirty="0">
              <a:solidFill>
                <a:schemeClr val="bg1"/>
              </a:solidFill>
            </a:endParaRPr>
          </a:p>
        </p:txBody>
      </p:sp>
      <p:sp>
        <p:nvSpPr>
          <p:cNvPr id="9" name="Content Placeholder 8">
            <a:extLst>
              <a:ext uri="{FF2B5EF4-FFF2-40B4-BE49-F238E27FC236}">
                <a16:creationId xmlns:a16="http://schemas.microsoft.com/office/drawing/2014/main" xmlns="" id="{9F16B9DC-3118-E946-9920-6404E3F1DA27}"/>
              </a:ext>
            </a:extLst>
          </p:cNvPr>
          <p:cNvSpPr>
            <a:spLocks noGrp="1"/>
          </p:cNvSpPr>
          <p:nvPr>
            <p:ph idx="1"/>
          </p:nvPr>
        </p:nvSpPr>
        <p:spPr>
          <a:xfrm>
            <a:off x="1235765" y="2133599"/>
            <a:ext cx="9909314" cy="3034747"/>
          </a:xfrm>
        </p:spPr>
        <p:txBody>
          <a:bodyPr>
            <a:normAutofit lnSpcReduction="10000"/>
          </a:bodyPr>
          <a:lstStyle/>
          <a:p>
            <a:pPr marL="0" indent="0" algn="ctr"/>
            <a:endParaRPr lang="en-GB" altLang="en-US" i="1" dirty="0"/>
          </a:p>
          <a:p>
            <a:pPr marL="0" indent="0" algn="ctr">
              <a:buNone/>
            </a:pPr>
            <a:r>
              <a:rPr lang="en-GB" altLang="en-US" sz="3200" i="1" dirty="0"/>
              <a:t>‘There is some help, but you really have to push to find it, it isn’t readily available – like it doesn’t come with the court papers. You have to go find it yourself, and the face-to-face advice you get is limited to the odd half hour or just 20 minutes.’</a:t>
            </a:r>
            <a:endParaRPr lang="en-GB" altLang="en-US" sz="3200" dirty="0"/>
          </a:p>
          <a:p>
            <a:pPr marL="0" indent="0" algn="r">
              <a:buNone/>
            </a:pPr>
            <a:r>
              <a:rPr lang="en-GB" altLang="en-US" b="1" dirty="0" err="1"/>
              <a:t>Ikraa</a:t>
            </a:r>
            <a:endParaRPr lang="en-GB" altLang="en-US" dirty="0"/>
          </a:p>
          <a:p>
            <a:endParaRPr lang="en-US" i="1" dirty="0"/>
          </a:p>
        </p:txBody>
      </p:sp>
      <p:pic>
        <p:nvPicPr>
          <p:cNvPr id="4" name="Picture 3">
            <a:extLst>
              <a:ext uri="{FF2B5EF4-FFF2-40B4-BE49-F238E27FC236}">
                <a16:creationId xmlns:a16="http://schemas.microsoft.com/office/drawing/2014/main" xmlns="" id="{267509BE-F8EE-5841-93F8-677D11D2EB1E}"/>
              </a:ext>
            </a:extLst>
          </p:cNvPr>
          <p:cNvPicPr>
            <a:picLocks noChangeAspect="1"/>
          </p:cNvPicPr>
          <p:nvPr/>
        </p:nvPicPr>
        <p:blipFill rotWithShape="1">
          <a:blip r:embed="rId2"/>
          <a:srcRect l="19926" t="17500" r="17414" b="5781"/>
          <a:stretch/>
        </p:blipFill>
        <p:spPr>
          <a:xfrm>
            <a:off x="10734259" y="106370"/>
            <a:ext cx="1253852" cy="1152586"/>
          </a:xfrm>
          <a:prstGeom prst="rect">
            <a:avLst/>
          </a:prstGeom>
        </p:spPr>
      </p:pic>
      <p:sp>
        <p:nvSpPr>
          <p:cNvPr id="6" name="Rectangle 5">
            <a:extLst>
              <a:ext uri="{FF2B5EF4-FFF2-40B4-BE49-F238E27FC236}">
                <a16:creationId xmlns:a16="http://schemas.microsoft.com/office/drawing/2014/main" xmlns="" id="{5FB5AE8B-3D54-824D-9305-6AE742BA0450}"/>
              </a:ext>
            </a:extLst>
          </p:cNvPr>
          <p:cNvSpPr/>
          <p:nvPr/>
        </p:nvSpPr>
        <p:spPr>
          <a:xfrm>
            <a:off x="0" y="6433412"/>
            <a:ext cx="12191999" cy="424588"/>
          </a:xfrm>
          <a:prstGeom prst="rect">
            <a:avLst/>
          </a:prstGeom>
          <a:solidFill>
            <a:srgbClr val="A8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01262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08B91D10-D6E0-3E4E-8824-4C7F4829CEE3}"/>
              </a:ext>
            </a:extLst>
          </p:cNvPr>
          <p:cNvSpPr/>
          <p:nvPr/>
        </p:nvSpPr>
        <p:spPr>
          <a:xfrm>
            <a:off x="0" y="13251"/>
            <a:ext cx="12192000" cy="1338471"/>
          </a:xfrm>
          <a:prstGeom prst="rect">
            <a:avLst/>
          </a:prstGeom>
          <a:solidFill>
            <a:srgbClr val="A8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20118C85-C7EC-7F4C-8D43-00B58E226158}"/>
              </a:ext>
            </a:extLst>
          </p:cNvPr>
          <p:cNvSpPr>
            <a:spLocks noGrp="1"/>
          </p:cNvSpPr>
          <p:nvPr>
            <p:ph type="title"/>
          </p:nvPr>
        </p:nvSpPr>
        <p:spPr>
          <a:xfrm>
            <a:off x="347869" y="111432"/>
            <a:ext cx="10515600" cy="1325563"/>
          </a:xfrm>
        </p:spPr>
        <p:txBody>
          <a:bodyPr>
            <a:normAutofit/>
          </a:bodyPr>
          <a:lstStyle/>
          <a:p>
            <a:r>
              <a:rPr lang="en-US" altLang="en-US" sz="3200" dirty="0">
                <a:solidFill>
                  <a:schemeClr val="bg1"/>
                </a:solidFill>
              </a:rPr>
              <a:t>Applying to Court</a:t>
            </a:r>
            <a:endParaRPr lang="en-US" sz="3200" b="1" dirty="0">
              <a:solidFill>
                <a:schemeClr val="bg1"/>
              </a:solidFill>
            </a:endParaRPr>
          </a:p>
        </p:txBody>
      </p:sp>
      <p:sp>
        <p:nvSpPr>
          <p:cNvPr id="9" name="Content Placeholder 8">
            <a:extLst>
              <a:ext uri="{FF2B5EF4-FFF2-40B4-BE49-F238E27FC236}">
                <a16:creationId xmlns:a16="http://schemas.microsoft.com/office/drawing/2014/main" xmlns="" id="{9F16B9DC-3118-E946-9920-6404E3F1DA27}"/>
              </a:ext>
            </a:extLst>
          </p:cNvPr>
          <p:cNvSpPr>
            <a:spLocks noGrp="1"/>
          </p:cNvSpPr>
          <p:nvPr>
            <p:ph idx="1"/>
          </p:nvPr>
        </p:nvSpPr>
        <p:spPr>
          <a:xfrm>
            <a:off x="238540" y="1424096"/>
            <a:ext cx="5844208" cy="4895805"/>
          </a:xfrm>
          <a:ln w="12700">
            <a:solidFill>
              <a:srgbClr val="A9002A"/>
            </a:solidFill>
          </a:ln>
        </p:spPr>
        <p:txBody>
          <a:bodyPr>
            <a:normAutofit/>
          </a:bodyPr>
          <a:lstStyle/>
          <a:p>
            <a:pPr marL="0" indent="0">
              <a:buNone/>
            </a:pPr>
            <a:r>
              <a:rPr lang="en-US" altLang="en-US" u="sng" dirty="0"/>
              <a:t>Issues:</a:t>
            </a:r>
          </a:p>
          <a:p>
            <a:pPr marL="0" indent="0">
              <a:buFontTx/>
              <a:buChar char="•"/>
            </a:pPr>
            <a:r>
              <a:rPr lang="en-US" altLang="en-US" dirty="0"/>
              <a:t> Finding relevant forms (or a PSU to assist)</a:t>
            </a:r>
          </a:p>
          <a:p>
            <a:pPr marL="0" indent="0">
              <a:buFontTx/>
              <a:buChar char="•"/>
            </a:pPr>
            <a:endParaRPr lang="en-US" altLang="en-US" dirty="0"/>
          </a:p>
          <a:p>
            <a:pPr marL="0" indent="0">
              <a:buFontTx/>
              <a:buChar char="•"/>
            </a:pPr>
            <a:r>
              <a:rPr lang="en-US" altLang="en-US" dirty="0"/>
              <a:t> Understanding </a:t>
            </a:r>
            <a:r>
              <a:rPr lang="en-US" altLang="en-US" dirty="0" smtClean="0"/>
              <a:t>court </a:t>
            </a:r>
            <a:r>
              <a:rPr lang="en-US" altLang="en-US" dirty="0"/>
              <a:t>forms</a:t>
            </a:r>
          </a:p>
          <a:p>
            <a:pPr marL="0" indent="0">
              <a:buFontTx/>
              <a:buChar char="•"/>
            </a:pPr>
            <a:endParaRPr lang="en-US" altLang="en-US" dirty="0"/>
          </a:p>
          <a:p>
            <a:pPr marL="0" indent="0">
              <a:buFontTx/>
              <a:buChar char="•"/>
            </a:pPr>
            <a:r>
              <a:rPr lang="en-US" altLang="en-US" dirty="0"/>
              <a:t> Extracting ‘legally relevant’ information</a:t>
            </a:r>
          </a:p>
          <a:p>
            <a:endParaRPr lang="en-US" i="1" dirty="0"/>
          </a:p>
        </p:txBody>
      </p:sp>
      <p:pic>
        <p:nvPicPr>
          <p:cNvPr id="4" name="Picture 3">
            <a:extLst>
              <a:ext uri="{FF2B5EF4-FFF2-40B4-BE49-F238E27FC236}">
                <a16:creationId xmlns:a16="http://schemas.microsoft.com/office/drawing/2014/main" xmlns="" id="{267509BE-F8EE-5841-93F8-677D11D2EB1E}"/>
              </a:ext>
            </a:extLst>
          </p:cNvPr>
          <p:cNvPicPr>
            <a:picLocks noChangeAspect="1"/>
          </p:cNvPicPr>
          <p:nvPr/>
        </p:nvPicPr>
        <p:blipFill rotWithShape="1">
          <a:blip r:embed="rId2"/>
          <a:srcRect l="19926" t="17500" r="17414" b="5781"/>
          <a:stretch/>
        </p:blipFill>
        <p:spPr>
          <a:xfrm>
            <a:off x="10734259" y="106370"/>
            <a:ext cx="1253852" cy="1152586"/>
          </a:xfrm>
          <a:prstGeom prst="rect">
            <a:avLst/>
          </a:prstGeom>
        </p:spPr>
      </p:pic>
      <p:sp>
        <p:nvSpPr>
          <p:cNvPr id="6" name="Rectangle 5">
            <a:extLst>
              <a:ext uri="{FF2B5EF4-FFF2-40B4-BE49-F238E27FC236}">
                <a16:creationId xmlns:a16="http://schemas.microsoft.com/office/drawing/2014/main" xmlns="" id="{5FB5AE8B-3D54-824D-9305-6AE742BA0450}"/>
              </a:ext>
            </a:extLst>
          </p:cNvPr>
          <p:cNvSpPr/>
          <p:nvPr/>
        </p:nvSpPr>
        <p:spPr>
          <a:xfrm>
            <a:off x="0" y="6433412"/>
            <a:ext cx="12191999" cy="424588"/>
          </a:xfrm>
          <a:prstGeom prst="rect">
            <a:avLst/>
          </a:prstGeom>
          <a:solidFill>
            <a:srgbClr val="A8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ontent Placeholder 8">
            <a:extLst>
              <a:ext uri="{FF2B5EF4-FFF2-40B4-BE49-F238E27FC236}">
                <a16:creationId xmlns:a16="http://schemas.microsoft.com/office/drawing/2014/main" xmlns="" id="{535E333A-5404-8F49-B147-2A9CC7A9999F}"/>
              </a:ext>
            </a:extLst>
          </p:cNvPr>
          <p:cNvSpPr txBox="1">
            <a:spLocks/>
          </p:cNvSpPr>
          <p:nvPr/>
        </p:nvSpPr>
        <p:spPr>
          <a:xfrm>
            <a:off x="6143903" y="1424097"/>
            <a:ext cx="5844208" cy="4895805"/>
          </a:xfrm>
          <a:prstGeom prst="rect">
            <a:avLst/>
          </a:prstGeom>
          <a:ln w="12700">
            <a:solidFill>
              <a:srgbClr val="A9002A"/>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altLang="en-US" u="sng" dirty="0"/>
              <a:t>Compounded by:</a:t>
            </a:r>
          </a:p>
          <a:p>
            <a:pPr marL="0" indent="0">
              <a:buFontTx/>
              <a:buChar char="•"/>
            </a:pPr>
            <a:r>
              <a:rPr lang="en-US" altLang="en-US" dirty="0"/>
              <a:t> Geographic location</a:t>
            </a:r>
          </a:p>
          <a:p>
            <a:pPr marL="0" indent="0">
              <a:buFontTx/>
              <a:buChar char="•"/>
            </a:pPr>
            <a:endParaRPr lang="en-US" altLang="en-US" dirty="0"/>
          </a:p>
          <a:p>
            <a:pPr marL="0" indent="0">
              <a:buFontTx/>
              <a:buChar char="•"/>
            </a:pPr>
            <a:r>
              <a:rPr lang="en-US" altLang="en-US" dirty="0"/>
              <a:t> Being time poor – caring responsibilities, working arrangements</a:t>
            </a:r>
          </a:p>
          <a:p>
            <a:pPr marL="0" indent="0">
              <a:buFontTx/>
              <a:buChar char="•"/>
            </a:pPr>
            <a:endParaRPr lang="en-US" altLang="en-US" dirty="0"/>
          </a:p>
          <a:p>
            <a:pPr marL="0" indent="0">
              <a:buFontTx/>
              <a:buChar char="•"/>
            </a:pPr>
            <a:r>
              <a:rPr lang="en-US" altLang="en-US" dirty="0"/>
              <a:t> Learning difficulties/disabilities</a:t>
            </a:r>
          </a:p>
          <a:p>
            <a:pPr marL="0" indent="0">
              <a:buFontTx/>
              <a:buChar char="•"/>
            </a:pPr>
            <a:endParaRPr lang="en-US" altLang="en-US" dirty="0"/>
          </a:p>
          <a:p>
            <a:pPr marL="0" indent="0">
              <a:buFontTx/>
              <a:buChar char="•"/>
            </a:pPr>
            <a:r>
              <a:rPr lang="en-US" altLang="en-US" dirty="0"/>
              <a:t> Emotional context of family breakdown</a:t>
            </a:r>
            <a:endParaRPr lang="en-US" i="1" dirty="0"/>
          </a:p>
        </p:txBody>
      </p:sp>
    </p:spTree>
    <p:extLst>
      <p:ext uri="{BB962C8B-B14F-4D97-AF65-F5344CB8AC3E}">
        <p14:creationId xmlns:p14="http://schemas.microsoft.com/office/powerpoint/2010/main" val="118474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08B91D10-D6E0-3E4E-8824-4C7F4829CEE3}"/>
              </a:ext>
            </a:extLst>
          </p:cNvPr>
          <p:cNvSpPr/>
          <p:nvPr/>
        </p:nvSpPr>
        <p:spPr>
          <a:xfrm>
            <a:off x="0" y="13251"/>
            <a:ext cx="12192000" cy="1338471"/>
          </a:xfrm>
          <a:prstGeom prst="rect">
            <a:avLst/>
          </a:prstGeom>
          <a:solidFill>
            <a:srgbClr val="A8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20118C85-C7EC-7F4C-8D43-00B58E226158}"/>
              </a:ext>
            </a:extLst>
          </p:cNvPr>
          <p:cNvSpPr>
            <a:spLocks noGrp="1"/>
          </p:cNvSpPr>
          <p:nvPr>
            <p:ph type="title"/>
          </p:nvPr>
        </p:nvSpPr>
        <p:spPr>
          <a:xfrm>
            <a:off x="347869" y="111432"/>
            <a:ext cx="10515600" cy="1325563"/>
          </a:xfrm>
        </p:spPr>
        <p:txBody>
          <a:bodyPr>
            <a:normAutofit/>
          </a:bodyPr>
          <a:lstStyle/>
          <a:p>
            <a:r>
              <a:rPr lang="en-US" altLang="en-US" sz="3200" dirty="0">
                <a:solidFill>
                  <a:schemeClr val="bg1"/>
                </a:solidFill>
              </a:rPr>
              <a:t>In Court: Advocacy</a:t>
            </a:r>
            <a:endParaRPr lang="en-US" sz="3200" b="1" dirty="0">
              <a:solidFill>
                <a:schemeClr val="bg1"/>
              </a:solidFill>
            </a:endParaRPr>
          </a:p>
        </p:txBody>
      </p:sp>
      <p:sp>
        <p:nvSpPr>
          <p:cNvPr id="9" name="Content Placeholder 8">
            <a:extLst>
              <a:ext uri="{FF2B5EF4-FFF2-40B4-BE49-F238E27FC236}">
                <a16:creationId xmlns:a16="http://schemas.microsoft.com/office/drawing/2014/main" xmlns="" id="{9F16B9DC-3118-E946-9920-6404E3F1DA27}"/>
              </a:ext>
            </a:extLst>
          </p:cNvPr>
          <p:cNvSpPr>
            <a:spLocks noGrp="1"/>
          </p:cNvSpPr>
          <p:nvPr>
            <p:ph idx="1"/>
          </p:nvPr>
        </p:nvSpPr>
        <p:spPr>
          <a:xfrm>
            <a:off x="1169504" y="1974573"/>
            <a:ext cx="10200861" cy="3551584"/>
          </a:xfrm>
        </p:spPr>
        <p:txBody>
          <a:bodyPr>
            <a:normAutofit/>
          </a:bodyPr>
          <a:lstStyle/>
          <a:p>
            <a:pPr marL="0" indent="0" algn="ctr"/>
            <a:endParaRPr lang="en-GB" altLang="en-US" sz="3200" i="1" dirty="0"/>
          </a:p>
          <a:p>
            <a:pPr marL="0" indent="0" algn="ctr">
              <a:buNone/>
            </a:pPr>
            <a:r>
              <a:rPr lang="en-GB" altLang="en-US" sz="3200" i="1" dirty="0"/>
              <a:t>‘It’s like a circus act – you’ve got the judge there judging how well we’re all performing, it’s like the X factor…the barrister does this all the time, he’s been put in situations like this loads of times, he knows how to act, but your performance is judged to the same standard.’</a:t>
            </a:r>
            <a:endParaRPr lang="en-GB" altLang="en-US" sz="3200" dirty="0"/>
          </a:p>
          <a:p>
            <a:pPr marL="0" indent="0" algn="r">
              <a:buNone/>
            </a:pPr>
            <a:r>
              <a:rPr lang="en-GB" altLang="en-US" b="1" dirty="0"/>
              <a:t>Maxine</a:t>
            </a:r>
            <a:endParaRPr lang="en-GB" altLang="en-US" dirty="0"/>
          </a:p>
          <a:p>
            <a:endParaRPr lang="en-US" i="1" dirty="0"/>
          </a:p>
        </p:txBody>
      </p:sp>
      <p:pic>
        <p:nvPicPr>
          <p:cNvPr id="4" name="Picture 3">
            <a:extLst>
              <a:ext uri="{FF2B5EF4-FFF2-40B4-BE49-F238E27FC236}">
                <a16:creationId xmlns:a16="http://schemas.microsoft.com/office/drawing/2014/main" xmlns="" id="{267509BE-F8EE-5841-93F8-677D11D2EB1E}"/>
              </a:ext>
            </a:extLst>
          </p:cNvPr>
          <p:cNvPicPr>
            <a:picLocks noChangeAspect="1"/>
          </p:cNvPicPr>
          <p:nvPr/>
        </p:nvPicPr>
        <p:blipFill rotWithShape="1">
          <a:blip r:embed="rId2"/>
          <a:srcRect l="19926" t="17500" r="17414" b="5781"/>
          <a:stretch/>
        </p:blipFill>
        <p:spPr>
          <a:xfrm>
            <a:off x="10734259" y="106370"/>
            <a:ext cx="1253852" cy="1152586"/>
          </a:xfrm>
          <a:prstGeom prst="rect">
            <a:avLst/>
          </a:prstGeom>
        </p:spPr>
      </p:pic>
      <p:sp>
        <p:nvSpPr>
          <p:cNvPr id="6" name="Rectangle 5">
            <a:extLst>
              <a:ext uri="{FF2B5EF4-FFF2-40B4-BE49-F238E27FC236}">
                <a16:creationId xmlns:a16="http://schemas.microsoft.com/office/drawing/2014/main" xmlns="" id="{5FB5AE8B-3D54-824D-9305-6AE742BA0450}"/>
              </a:ext>
            </a:extLst>
          </p:cNvPr>
          <p:cNvSpPr/>
          <p:nvPr/>
        </p:nvSpPr>
        <p:spPr>
          <a:xfrm>
            <a:off x="0" y="6433412"/>
            <a:ext cx="12191999" cy="424588"/>
          </a:xfrm>
          <a:prstGeom prst="rect">
            <a:avLst/>
          </a:prstGeom>
          <a:solidFill>
            <a:srgbClr val="A8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33256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08B91D10-D6E0-3E4E-8824-4C7F4829CEE3}"/>
              </a:ext>
            </a:extLst>
          </p:cNvPr>
          <p:cNvSpPr/>
          <p:nvPr/>
        </p:nvSpPr>
        <p:spPr>
          <a:xfrm>
            <a:off x="0" y="13251"/>
            <a:ext cx="12192000" cy="1338471"/>
          </a:xfrm>
          <a:prstGeom prst="rect">
            <a:avLst/>
          </a:prstGeom>
          <a:solidFill>
            <a:srgbClr val="A8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20118C85-C7EC-7F4C-8D43-00B58E226158}"/>
              </a:ext>
            </a:extLst>
          </p:cNvPr>
          <p:cNvSpPr>
            <a:spLocks noGrp="1"/>
          </p:cNvSpPr>
          <p:nvPr>
            <p:ph type="title"/>
          </p:nvPr>
        </p:nvSpPr>
        <p:spPr>
          <a:xfrm>
            <a:off x="347869" y="111432"/>
            <a:ext cx="10515600" cy="1325563"/>
          </a:xfrm>
        </p:spPr>
        <p:txBody>
          <a:bodyPr>
            <a:normAutofit/>
          </a:bodyPr>
          <a:lstStyle/>
          <a:p>
            <a:r>
              <a:rPr lang="en-US" altLang="en-US" sz="3200" dirty="0">
                <a:solidFill>
                  <a:schemeClr val="bg1"/>
                </a:solidFill>
              </a:rPr>
              <a:t>In Court: Advocacy</a:t>
            </a:r>
            <a:endParaRPr lang="en-US" sz="3200" b="1" dirty="0">
              <a:solidFill>
                <a:schemeClr val="bg1"/>
              </a:solidFill>
            </a:endParaRPr>
          </a:p>
        </p:txBody>
      </p:sp>
      <p:sp>
        <p:nvSpPr>
          <p:cNvPr id="9" name="Content Placeholder 8">
            <a:extLst>
              <a:ext uri="{FF2B5EF4-FFF2-40B4-BE49-F238E27FC236}">
                <a16:creationId xmlns:a16="http://schemas.microsoft.com/office/drawing/2014/main" xmlns="" id="{9F16B9DC-3118-E946-9920-6404E3F1DA27}"/>
              </a:ext>
            </a:extLst>
          </p:cNvPr>
          <p:cNvSpPr>
            <a:spLocks noGrp="1"/>
          </p:cNvSpPr>
          <p:nvPr>
            <p:ph idx="1"/>
          </p:nvPr>
        </p:nvSpPr>
        <p:spPr>
          <a:xfrm>
            <a:off x="238540" y="1424096"/>
            <a:ext cx="5844208" cy="4895805"/>
          </a:xfrm>
          <a:ln w="12700">
            <a:solidFill>
              <a:srgbClr val="A9002A"/>
            </a:solidFill>
          </a:ln>
        </p:spPr>
        <p:txBody>
          <a:bodyPr>
            <a:normAutofit/>
          </a:bodyPr>
          <a:lstStyle/>
          <a:p>
            <a:pPr marL="0" indent="0">
              <a:buNone/>
            </a:pPr>
            <a:r>
              <a:rPr lang="en-US" altLang="en-US" u="sng" dirty="0"/>
              <a:t>Issues:</a:t>
            </a:r>
          </a:p>
          <a:p>
            <a:pPr marL="0" indent="0">
              <a:buFontTx/>
              <a:buChar char="•"/>
            </a:pPr>
            <a:r>
              <a:rPr lang="en-US" altLang="en-US" dirty="0"/>
              <a:t> Goal-oriented nature of speaking</a:t>
            </a:r>
          </a:p>
          <a:p>
            <a:pPr marL="0" indent="0">
              <a:buFontTx/>
              <a:buChar char="•"/>
            </a:pPr>
            <a:endParaRPr lang="en-US" altLang="en-US" dirty="0"/>
          </a:p>
          <a:p>
            <a:pPr marL="0" indent="0">
              <a:buFontTx/>
              <a:buChar char="•"/>
            </a:pPr>
            <a:r>
              <a:rPr lang="en-US" altLang="en-US" dirty="0"/>
              <a:t>Time-constrained opportunities to speak</a:t>
            </a:r>
          </a:p>
          <a:p>
            <a:pPr marL="0" indent="0">
              <a:buFontTx/>
              <a:buChar char="•"/>
            </a:pPr>
            <a:endParaRPr lang="en-US" altLang="en-US" dirty="0"/>
          </a:p>
          <a:p>
            <a:pPr marL="0" indent="0">
              <a:buFontTx/>
              <a:buChar char="•"/>
            </a:pPr>
            <a:r>
              <a:rPr lang="en-US" altLang="en-US" dirty="0"/>
              <a:t>Responding to the other side (‘thinking on your feet’)</a:t>
            </a:r>
          </a:p>
          <a:p>
            <a:endParaRPr lang="en-US" i="1" dirty="0"/>
          </a:p>
        </p:txBody>
      </p:sp>
      <p:pic>
        <p:nvPicPr>
          <p:cNvPr id="4" name="Picture 3">
            <a:extLst>
              <a:ext uri="{FF2B5EF4-FFF2-40B4-BE49-F238E27FC236}">
                <a16:creationId xmlns:a16="http://schemas.microsoft.com/office/drawing/2014/main" xmlns="" id="{267509BE-F8EE-5841-93F8-677D11D2EB1E}"/>
              </a:ext>
            </a:extLst>
          </p:cNvPr>
          <p:cNvPicPr>
            <a:picLocks noChangeAspect="1"/>
          </p:cNvPicPr>
          <p:nvPr/>
        </p:nvPicPr>
        <p:blipFill rotWithShape="1">
          <a:blip r:embed="rId2"/>
          <a:srcRect l="19926" t="17500" r="17414" b="5781"/>
          <a:stretch/>
        </p:blipFill>
        <p:spPr>
          <a:xfrm>
            <a:off x="10734259" y="106370"/>
            <a:ext cx="1253852" cy="1152586"/>
          </a:xfrm>
          <a:prstGeom prst="rect">
            <a:avLst/>
          </a:prstGeom>
        </p:spPr>
      </p:pic>
      <p:sp>
        <p:nvSpPr>
          <p:cNvPr id="6" name="Rectangle 5">
            <a:extLst>
              <a:ext uri="{FF2B5EF4-FFF2-40B4-BE49-F238E27FC236}">
                <a16:creationId xmlns:a16="http://schemas.microsoft.com/office/drawing/2014/main" xmlns="" id="{5FB5AE8B-3D54-824D-9305-6AE742BA0450}"/>
              </a:ext>
            </a:extLst>
          </p:cNvPr>
          <p:cNvSpPr/>
          <p:nvPr/>
        </p:nvSpPr>
        <p:spPr>
          <a:xfrm>
            <a:off x="0" y="6433412"/>
            <a:ext cx="12191999" cy="424588"/>
          </a:xfrm>
          <a:prstGeom prst="rect">
            <a:avLst/>
          </a:prstGeom>
          <a:solidFill>
            <a:srgbClr val="A8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ontent Placeholder 8">
            <a:extLst>
              <a:ext uri="{FF2B5EF4-FFF2-40B4-BE49-F238E27FC236}">
                <a16:creationId xmlns:a16="http://schemas.microsoft.com/office/drawing/2014/main" xmlns="" id="{535E333A-5404-8F49-B147-2A9CC7A9999F}"/>
              </a:ext>
            </a:extLst>
          </p:cNvPr>
          <p:cNvSpPr txBox="1">
            <a:spLocks/>
          </p:cNvSpPr>
          <p:nvPr/>
        </p:nvSpPr>
        <p:spPr>
          <a:xfrm>
            <a:off x="6143903" y="1424097"/>
            <a:ext cx="5844208" cy="4895805"/>
          </a:xfrm>
          <a:prstGeom prst="rect">
            <a:avLst/>
          </a:prstGeom>
          <a:ln w="12700">
            <a:solidFill>
              <a:srgbClr val="A9002A"/>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altLang="en-US" u="sng" dirty="0"/>
              <a:t>Compounded By:</a:t>
            </a:r>
          </a:p>
          <a:p>
            <a:pPr marL="0" indent="0">
              <a:buFontTx/>
              <a:buChar char="•"/>
            </a:pPr>
            <a:r>
              <a:rPr lang="en-US" altLang="en-US" dirty="0"/>
              <a:t> Learning difficulties/disabilities</a:t>
            </a:r>
          </a:p>
          <a:p>
            <a:pPr marL="0" indent="0">
              <a:buFontTx/>
              <a:buChar char="•"/>
            </a:pPr>
            <a:endParaRPr lang="en-US" altLang="en-US" dirty="0"/>
          </a:p>
          <a:p>
            <a:pPr marL="0" indent="0">
              <a:buFontTx/>
              <a:buChar char="•"/>
            </a:pPr>
            <a:r>
              <a:rPr lang="en-US" altLang="en-US" dirty="0"/>
              <a:t> Domestic abuse</a:t>
            </a:r>
          </a:p>
          <a:p>
            <a:pPr marL="0" indent="0">
              <a:buFontTx/>
              <a:buChar char="•"/>
            </a:pPr>
            <a:endParaRPr lang="en-US" altLang="en-US" dirty="0"/>
          </a:p>
          <a:p>
            <a:pPr marL="0" indent="0">
              <a:buFontTx/>
              <a:buChar char="•"/>
            </a:pPr>
            <a:r>
              <a:rPr lang="en-US" altLang="en-US" dirty="0"/>
              <a:t> Educational and professional experiences</a:t>
            </a:r>
            <a:endParaRPr lang="en-US" i="1" dirty="0"/>
          </a:p>
        </p:txBody>
      </p:sp>
    </p:spTree>
    <p:extLst>
      <p:ext uri="{BB962C8B-B14F-4D97-AF65-F5344CB8AC3E}">
        <p14:creationId xmlns:p14="http://schemas.microsoft.com/office/powerpoint/2010/main" val="1013197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08B91D10-D6E0-3E4E-8824-4C7F4829CEE3}"/>
              </a:ext>
            </a:extLst>
          </p:cNvPr>
          <p:cNvSpPr/>
          <p:nvPr/>
        </p:nvSpPr>
        <p:spPr>
          <a:xfrm>
            <a:off x="0" y="13251"/>
            <a:ext cx="12192000" cy="1338471"/>
          </a:xfrm>
          <a:prstGeom prst="rect">
            <a:avLst/>
          </a:prstGeom>
          <a:solidFill>
            <a:srgbClr val="A8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20118C85-C7EC-7F4C-8D43-00B58E226158}"/>
              </a:ext>
            </a:extLst>
          </p:cNvPr>
          <p:cNvSpPr>
            <a:spLocks noGrp="1"/>
          </p:cNvSpPr>
          <p:nvPr>
            <p:ph type="title"/>
          </p:nvPr>
        </p:nvSpPr>
        <p:spPr>
          <a:xfrm>
            <a:off x="347869" y="111432"/>
            <a:ext cx="10515600" cy="1325563"/>
          </a:xfrm>
        </p:spPr>
        <p:txBody>
          <a:bodyPr>
            <a:normAutofit/>
          </a:bodyPr>
          <a:lstStyle/>
          <a:p>
            <a:r>
              <a:rPr lang="en-US" altLang="en-US" sz="3200" dirty="0">
                <a:solidFill>
                  <a:schemeClr val="bg1"/>
                </a:solidFill>
              </a:rPr>
              <a:t>In Court: Legal Conversations</a:t>
            </a:r>
            <a:endParaRPr lang="en-US" sz="3200" b="1" dirty="0">
              <a:solidFill>
                <a:schemeClr val="bg1"/>
              </a:solidFill>
            </a:endParaRPr>
          </a:p>
        </p:txBody>
      </p:sp>
      <p:sp>
        <p:nvSpPr>
          <p:cNvPr id="9" name="Content Placeholder 8">
            <a:extLst>
              <a:ext uri="{FF2B5EF4-FFF2-40B4-BE49-F238E27FC236}">
                <a16:creationId xmlns:a16="http://schemas.microsoft.com/office/drawing/2014/main" xmlns="" id="{9F16B9DC-3118-E946-9920-6404E3F1DA27}"/>
              </a:ext>
            </a:extLst>
          </p:cNvPr>
          <p:cNvSpPr>
            <a:spLocks noGrp="1"/>
          </p:cNvSpPr>
          <p:nvPr>
            <p:ph idx="1"/>
          </p:nvPr>
        </p:nvSpPr>
        <p:spPr>
          <a:xfrm>
            <a:off x="781878" y="1535176"/>
            <a:ext cx="11105322" cy="4587328"/>
          </a:xfrm>
        </p:spPr>
        <p:txBody>
          <a:bodyPr>
            <a:normAutofit fontScale="77500" lnSpcReduction="20000"/>
          </a:bodyPr>
          <a:lstStyle/>
          <a:p>
            <a:pPr marL="0" indent="0" algn="ctr"/>
            <a:endParaRPr lang="en-GB" altLang="en-US" sz="3200" i="1" dirty="0"/>
          </a:p>
          <a:p>
            <a:pPr marL="0" indent="0" algn="ctr"/>
            <a:endParaRPr lang="en-GB" altLang="en-US" sz="3200" i="1" dirty="0"/>
          </a:p>
          <a:p>
            <a:pPr marL="0" indent="0" algn="ctr">
              <a:buNone/>
            </a:pPr>
            <a:r>
              <a:rPr lang="en-GB" altLang="en-US" sz="3800" i="1" dirty="0"/>
              <a:t>‘They would talk among themselves in legal-type language, and I was just sat there waiting for it to be translated, but you don’t know what they said at first, or if they’re saying all of it to you.’</a:t>
            </a:r>
            <a:endParaRPr lang="en-GB" altLang="en-US" sz="3800" dirty="0"/>
          </a:p>
          <a:p>
            <a:pPr marL="0" indent="0" algn="r">
              <a:buNone/>
            </a:pPr>
            <a:r>
              <a:rPr lang="en-GB" altLang="en-US" sz="3800" b="1" dirty="0"/>
              <a:t>Grace</a:t>
            </a:r>
          </a:p>
          <a:p>
            <a:pPr marL="0" indent="0" algn="r">
              <a:buNone/>
            </a:pPr>
            <a:endParaRPr lang="en-GB" altLang="en-US" sz="3800" dirty="0"/>
          </a:p>
          <a:p>
            <a:pPr marL="0" indent="0" algn="r">
              <a:buNone/>
            </a:pPr>
            <a:endParaRPr lang="en-GB" altLang="en-US" sz="3800" dirty="0"/>
          </a:p>
          <a:p>
            <a:pPr marL="0" indent="0" algn="ctr">
              <a:buNone/>
            </a:pPr>
            <a:r>
              <a:rPr lang="en-GB" altLang="en-US" sz="3800" i="1" dirty="0"/>
              <a:t>‘There is a mask over their conversations – something is happening on a higher level that you aren’t allowed to know and you can’t control.’</a:t>
            </a:r>
            <a:endParaRPr lang="en-GB" altLang="en-US" sz="3800" dirty="0"/>
          </a:p>
          <a:p>
            <a:pPr marL="0" indent="0" algn="r">
              <a:buNone/>
            </a:pPr>
            <a:r>
              <a:rPr lang="en-GB" altLang="en-US" sz="3800" b="1" dirty="0"/>
              <a:t>Jon</a:t>
            </a:r>
            <a:endParaRPr lang="en-GB" altLang="en-US" sz="3800" dirty="0"/>
          </a:p>
          <a:p>
            <a:endParaRPr lang="en-US" i="1" dirty="0"/>
          </a:p>
        </p:txBody>
      </p:sp>
      <p:pic>
        <p:nvPicPr>
          <p:cNvPr id="4" name="Picture 3">
            <a:extLst>
              <a:ext uri="{FF2B5EF4-FFF2-40B4-BE49-F238E27FC236}">
                <a16:creationId xmlns:a16="http://schemas.microsoft.com/office/drawing/2014/main" xmlns="" id="{267509BE-F8EE-5841-93F8-677D11D2EB1E}"/>
              </a:ext>
            </a:extLst>
          </p:cNvPr>
          <p:cNvPicPr>
            <a:picLocks noChangeAspect="1"/>
          </p:cNvPicPr>
          <p:nvPr/>
        </p:nvPicPr>
        <p:blipFill rotWithShape="1">
          <a:blip r:embed="rId2"/>
          <a:srcRect l="19926" t="17500" r="17414" b="5781"/>
          <a:stretch/>
        </p:blipFill>
        <p:spPr>
          <a:xfrm>
            <a:off x="10734259" y="106370"/>
            <a:ext cx="1253852" cy="1152586"/>
          </a:xfrm>
          <a:prstGeom prst="rect">
            <a:avLst/>
          </a:prstGeom>
        </p:spPr>
      </p:pic>
      <p:sp>
        <p:nvSpPr>
          <p:cNvPr id="6" name="Rectangle 5">
            <a:extLst>
              <a:ext uri="{FF2B5EF4-FFF2-40B4-BE49-F238E27FC236}">
                <a16:creationId xmlns:a16="http://schemas.microsoft.com/office/drawing/2014/main" xmlns="" id="{5FB5AE8B-3D54-824D-9305-6AE742BA0450}"/>
              </a:ext>
            </a:extLst>
          </p:cNvPr>
          <p:cNvSpPr/>
          <p:nvPr/>
        </p:nvSpPr>
        <p:spPr>
          <a:xfrm>
            <a:off x="0" y="6433412"/>
            <a:ext cx="12191999" cy="424588"/>
          </a:xfrm>
          <a:prstGeom prst="rect">
            <a:avLst/>
          </a:prstGeom>
          <a:solidFill>
            <a:srgbClr val="A8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66841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08B91D10-D6E0-3E4E-8824-4C7F4829CEE3}"/>
              </a:ext>
            </a:extLst>
          </p:cNvPr>
          <p:cNvSpPr/>
          <p:nvPr/>
        </p:nvSpPr>
        <p:spPr>
          <a:xfrm>
            <a:off x="0" y="13251"/>
            <a:ext cx="12192000" cy="1338471"/>
          </a:xfrm>
          <a:prstGeom prst="rect">
            <a:avLst/>
          </a:prstGeom>
          <a:solidFill>
            <a:srgbClr val="A8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20118C85-C7EC-7F4C-8D43-00B58E226158}"/>
              </a:ext>
            </a:extLst>
          </p:cNvPr>
          <p:cNvSpPr>
            <a:spLocks noGrp="1"/>
          </p:cNvSpPr>
          <p:nvPr>
            <p:ph type="title"/>
          </p:nvPr>
        </p:nvSpPr>
        <p:spPr>
          <a:xfrm>
            <a:off x="347869" y="111432"/>
            <a:ext cx="10515600" cy="1325563"/>
          </a:xfrm>
        </p:spPr>
        <p:txBody>
          <a:bodyPr>
            <a:normAutofit/>
          </a:bodyPr>
          <a:lstStyle/>
          <a:p>
            <a:r>
              <a:rPr lang="en-US" altLang="en-US" sz="3200" dirty="0">
                <a:solidFill>
                  <a:schemeClr val="bg1"/>
                </a:solidFill>
              </a:rPr>
              <a:t>In Court: Legal Conversations</a:t>
            </a:r>
            <a:endParaRPr lang="en-US" sz="3200" b="1" dirty="0">
              <a:solidFill>
                <a:schemeClr val="bg1"/>
              </a:solidFill>
            </a:endParaRPr>
          </a:p>
        </p:txBody>
      </p:sp>
      <p:sp>
        <p:nvSpPr>
          <p:cNvPr id="9" name="Content Placeholder 8">
            <a:extLst>
              <a:ext uri="{FF2B5EF4-FFF2-40B4-BE49-F238E27FC236}">
                <a16:creationId xmlns:a16="http://schemas.microsoft.com/office/drawing/2014/main" xmlns="" id="{9F16B9DC-3118-E946-9920-6404E3F1DA27}"/>
              </a:ext>
            </a:extLst>
          </p:cNvPr>
          <p:cNvSpPr>
            <a:spLocks noGrp="1"/>
          </p:cNvSpPr>
          <p:nvPr>
            <p:ph idx="1"/>
          </p:nvPr>
        </p:nvSpPr>
        <p:spPr>
          <a:xfrm>
            <a:off x="347868" y="1437348"/>
            <a:ext cx="11393557" cy="4895805"/>
          </a:xfrm>
          <a:ln w="12700">
            <a:solidFill>
              <a:srgbClr val="A9002A"/>
            </a:solidFill>
          </a:ln>
        </p:spPr>
        <p:txBody>
          <a:bodyPr>
            <a:normAutofit/>
          </a:bodyPr>
          <a:lstStyle/>
          <a:p>
            <a:pPr marL="0" indent="0">
              <a:buNone/>
            </a:pPr>
            <a:endParaRPr lang="en-US" altLang="en-US" u="sng" dirty="0"/>
          </a:p>
          <a:p>
            <a:pPr marL="0" indent="0">
              <a:buNone/>
            </a:pPr>
            <a:r>
              <a:rPr lang="en-US" altLang="en-US" u="sng" dirty="0"/>
              <a:t>Issues:</a:t>
            </a:r>
          </a:p>
          <a:p>
            <a:pPr marL="0" indent="0">
              <a:buFontTx/>
              <a:buChar char="•"/>
            </a:pPr>
            <a:r>
              <a:rPr lang="en-US" altLang="en-US" dirty="0"/>
              <a:t> Waiting for things to be translated </a:t>
            </a:r>
          </a:p>
          <a:p>
            <a:pPr marL="0" indent="0">
              <a:buFontTx/>
              <a:buChar char="•"/>
            </a:pPr>
            <a:endParaRPr lang="en-US" altLang="en-US" dirty="0"/>
          </a:p>
          <a:p>
            <a:pPr marL="0" indent="0">
              <a:buFontTx/>
              <a:buChar char="•"/>
            </a:pPr>
            <a:r>
              <a:rPr lang="en-US" altLang="en-US" dirty="0"/>
              <a:t> Unable to contribute first-hand to ‘legal’ conversations</a:t>
            </a:r>
          </a:p>
          <a:p>
            <a:pPr marL="0" indent="0">
              <a:buFontTx/>
              <a:buChar char="•"/>
            </a:pPr>
            <a:endParaRPr lang="en-US" altLang="en-US" dirty="0"/>
          </a:p>
          <a:p>
            <a:pPr marL="0" indent="0">
              <a:buFontTx/>
              <a:buChar char="•"/>
            </a:pPr>
            <a:r>
              <a:rPr lang="en-US" altLang="en-US" dirty="0"/>
              <a:t> Exclusion from significant parts of the hearing</a:t>
            </a:r>
          </a:p>
          <a:p>
            <a:endParaRPr lang="en-US" i="1" dirty="0"/>
          </a:p>
        </p:txBody>
      </p:sp>
      <p:pic>
        <p:nvPicPr>
          <p:cNvPr id="4" name="Picture 3">
            <a:extLst>
              <a:ext uri="{FF2B5EF4-FFF2-40B4-BE49-F238E27FC236}">
                <a16:creationId xmlns:a16="http://schemas.microsoft.com/office/drawing/2014/main" xmlns="" id="{267509BE-F8EE-5841-93F8-677D11D2EB1E}"/>
              </a:ext>
            </a:extLst>
          </p:cNvPr>
          <p:cNvPicPr>
            <a:picLocks noChangeAspect="1"/>
          </p:cNvPicPr>
          <p:nvPr/>
        </p:nvPicPr>
        <p:blipFill rotWithShape="1">
          <a:blip r:embed="rId2"/>
          <a:srcRect l="19926" t="17500" r="17414" b="5781"/>
          <a:stretch/>
        </p:blipFill>
        <p:spPr>
          <a:xfrm>
            <a:off x="10734259" y="106370"/>
            <a:ext cx="1253852" cy="1152586"/>
          </a:xfrm>
          <a:prstGeom prst="rect">
            <a:avLst/>
          </a:prstGeom>
        </p:spPr>
      </p:pic>
      <p:sp>
        <p:nvSpPr>
          <p:cNvPr id="6" name="Rectangle 5">
            <a:extLst>
              <a:ext uri="{FF2B5EF4-FFF2-40B4-BE49-F238E27FC236}">
                <a16:creationId xmlns:a16="http://schemas.microsoft.com/office/drawing/2014/main" xmlns="" id="{5FB5AE8B-3D54-824D-9305-6AE742BA0450}"/>
              </a:ext>
            </a:extLst>
          </p:cNvPr>
          <p:cNvSpPr/>
          <p:nvPr/>
        </p:nvSpPr>
        <p:spPr>
          <a:xfrm>
            <a:off x="0" y="6433412"/>
            <a:ext cx="12191999" cy="424588"/>
          </a:xfrm>
          <a:prstGeom prst="rect">
            <a:avLst/>
          </a:prstGeom>
          <a:solidFill>
            <a:srgbClr val="A8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821673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122</TotalTime>
  <Words>727</Words>
  <Application>Microsoft Office PowerPoint</Application>
  <PresentationFormat>Widescreen</PresentationFormat>
  <Paragraphs>95</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Wingdings</vt:lpstr>
      <vt:lpstr>Office Theme</vt:lpstr>
      <vt:lpstr>Litigants in Person and the Family Court:  The Accessibility of Private Family Justice After LASPO</vt:lpstr>
      <vt:lpstr>Family Law and LASPO</vt:lpstr>
      <vt:lpstr>The Research Project</vt:lpstr>
      <vt:lpstr>Applying to Court</vt:lpstr>
      <vt:lpstr>Applying to Court</vt:lpstr>
      <vt:lpstr>In Court: Advocacy</vt:lpstr>
      <vt:lpstr>In Court: Advocacy</vt:lpstr>
      <vt:lpstr>In Court: Legal Conversations</vt:lpstr>
      <vt:lpstr>In Court: Legal Conversations</vt:lpstr>
      <vt:lpstr>Perceptions of the Court Process: Powerlessness</vt:lpstr>
      <vt:lpstr>Perceptions of the Court Process: A game of chance</vt:lpstr>
      <vt:lpstr>Conclusions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Litigants in Person and the Family Court:  The Accessibility of Private Family Justice After LASPO</dc:title>
  <dc:creator>Jessica Mant</dc:creator>
  <cp:lastModifiedBy>insrv</cp:lastModifiedBy>
  <cp:revision>11</cp:revision>
  <dcterms:created xsi:type="dcterms:W3CDTF">2018-07-11T12:25:23Z</dcterms:created>
  <dcterms:modified xsi:type="dcterms:W3CDTF">2018-07-11T14:45:25Z</dcterms:modified>
</cp:coreProperties>
</file>