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54" r:id="rId2"/>
    <p:sldId id="455" r:id="rId3"/>
    <p:sldId id="456" r:id="rId4"/>
    <p:sldId id="457" r:id="rId5"/>
    <p:sldId id="458" r:id="rId6"/>
    <p:sldId id="459" r:id="rId7"/>
    <p:sldId id="460" r:id="rId8"/>
    <p:sldId id="461" r:id="rId9"/>
    <p:sldId id="462" r:id="rId10"/>
    <p:sldId id="463" r:id="rId11"/>
    <p:sldId id="266" r:id="rId12"/>
    <p:sldId id="464" r:id="rId13"/>
    <p:sldId id="465" r:id="rId14"/>
    <p:sldId id="466" r:id="rId15"/>
    <p:sldId id="467" r:id="rId16"/>
    <p:sldId id="468" r:id="rId17"/>
    <p:sldId id="469" r:id="rId18"/>
    <p:sldId id="470" r:id="rId19"/>
    <p:sldId id="471" r:id="rId20"/>
    <p:sldId id="472" r:id="rId21"/>
    <p:sldId id="276" r:id="rId22"/>
    <p:sldId id="277" r:id="rId23"/>
    <p:sldId id="278" r:id="rId24"/>
    <p:sldId id="279" r:id="rId25"/>
    <p:sldId id="280" r:id="rId26"/>
    <p:sldId id="281" r:id="rId27"/>
    <p:sldId id="473" r:id="rId28"/>
    <p:sldId id="474" r:id="rId29"/>
    <p:sldId id="475" r:id="rId30"/>
    <p:sldId id="476" r:id="rId31"/>
    <p:sldId id="477" r:id="rId32"/>
    <p:sldId id="478" r:id="rId33"/>
    <p:sldId id="479" r:id="rId34"/>
    <p:sldId id="480" r:id="rId35"/>
    <p:sldId id="481" r:id="rId36"/>
    <p:sldId id="482" r:id="rId37"/>
    <p:sldId id="483" r:id="rId38"/>
    <p:sldId id="293" r:id="rId39"/>
    <p:sldId id="294" r:id="rId40"/>
    <p:sldId id="295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2968" y="1118310"/>
            <a:ext cx="1116606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1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7413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52799" y="1039001"/>
            <a:ext cx="7686400" cy="574453"/>
          </a:xfrm>
        </p:spPr>
        <p:txBody>
          <a:bodyPr lIns="0" tIns="0" rIns="0" bIns="0"/>
          <a:lstStyle>
            <a:lvl1pPr>
              <a:defRPr sz="3733" b="0" i="0">
                <a:solidFill>
                  <a:srgbClr val="20272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0499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727601"/>
            <a:ext cx="12192000" cy="131233"/>
          </a:xfrm>
          <a:custGeom>
            <a:avLst/>
            <a:gdLst/>
            <a:ahLst/>
            <a:cxnLst/>
            <a:rect l="l" t="t" r="r" b="b"/>
            <a:pathLst>
              <a:path w="9144000" h="98425">
                <a:moveTo>
                  <a:pt x="0" y="0"/>
                </a:moveTo>
                <a:lnTo>
                  <a:pt x="9143999" y="0"/>
                </a:lnTo>
                <a:lnTo>
                  <a:pt x="9143999" y="97799"/>
                </a:lnTo>
                <a:lnTo>
                  <a:pt x="0" y="97799"/>
                </a:lnTo>
                <a:lnTo>
                  <a:pt x="0" y="0"/>
                </a:lnTo>
                <a:close/>
              </a:path>
            </a:pathLst>
          </a:custGeom>
          <a:solidFill>
            <a:srgbClr val="63D19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bk object 17"/>
          <p:cNvSpPr/>
          <p:nvPr/>
        </p:nvSpPr>
        <p:spPr>
          <a:xfrm>
            <a:off x="7880047" y="3595877"/>
            <a:ext cx="3715565" cy="28795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bk object 18"/>
          <p:cNvSpPr/>
          <p:nvPr/>
        </p:nvSpPr>
        <p:spPr>
          <a:xfrm>
            <a:off x="2161550" y="3595877"/>
            <a:ext cx="3715565" cy="28795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52799" y="1039001"/>
            <a:ext cx="7686400" cy="574453"/>
          </a:xfrm>
        </p:spPr>
        <p:txBody>
          <a:bodyPr lIns="0" tIns="0" rIns="0" bIns="0"/>
          <a:lstStyle>
            <a:lvl1pPr>
              <a:defRPr sz="3733" b="0" i="0">
                <a:solidFill>
                  <a:srgbClr val="20272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278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52799" y="1039001"/>
            <a:ext cx="7686400" cy="574453"/>
          </a:xfrm>
        </p:spPr>
        <p:txBody>
          <a:bodyPr lIns="0" tIns="0" rIns="0" bIns="0"/>
          <a:lstStyle>
            <a:lvl1pPr>
              <a:defRPr sz="3733" b="0" i="0">
                <a:solidFill>
                  <a:srgbClr val="20272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7373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0995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727601"/>
            <a:ext cx="12192000" cy="131233"/>
          </a:xfrm>
          <a:custGeom>
            <a:avLst/>
            <a:gdLst/>
            <a:ahLst/>
            <a:cxnLst/>
            <a:rect l="l" t="t" r="r" b="b"/>
            <a:pathLst>
              <a:path w="9144000" h="98425">
                <a:moveTo>
                  <a:pt x="0" y="0"/>
                </a:moveTo>
                <a:lnTo>
                  <a:pt x="9143999" y="0"/>
                </a:lnTo>
                <a:lnTo>
                  <a:pt x="9143999" y="97799"/>
                </a:lnTo>
                <a:lnTo>
                  <a:pt x="0" y="97799"/>
                </a:lnTo>
                <a:lnTo>
                  <a:pt x="0" y="0"/>
                </a:lnTo>
                <a:close/>
              </a:path>
            </a:pathLst>
          </a:custGeom>
          <a:solidFill>
            <a:srgbClr val="63D19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52799" y="1039001"/>
            <a:ext cx="76864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20272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2968" y="1578798"/>
            <a:ext cx="1116606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175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euben.binns@cs.ox.ac.uk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lease.org.uk/publications/ColourOfInjustice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theguardian.com/technology/2019/oct/16/digital-welfare-state-big-tech-allowed-to-target-and-surveil-the-poor-" TargetMode="External"/><Relationship Id="rId4" Type="http://schemas.openxmlformats.org/officeDocument/2006/relationships/hyperlink" Target="http://www.ohchr.org/EN/NewsEvents/Pages/DisplayNews.aspx?NewsID=25156&amp;amp;LangID=E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hyperlink" Target="https://assets.publishing.service.gov.uk/government/uploads/system/uploads/attachment_data/file/631520/An-inspection-of-entry-clearance-processing-operations-in-Croydon-and-Istanbul1.pdf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7" Type="http://schemas.openxmlformats.org/officeDocument/2006/relationships/image" Target="../media/image3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mailto:reuben.binns@cs.ox.ac.uk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3999" y="0"/>
                </a:lnTo>
                <a:lnTo>
                  <a:pt x="9143999" y="5143499"/>
                </a:lnTo>
                <a:lnTo>
                  <a:pt x="0" y="5143499"/>
                </a:lnTo>
                <a:lnTo>
                  <a:pt x="0" y="0"/>
                </a:lnTo>
                <a:close/>
              </a:path>
            </a:pathLst>
          </a:custGeom>
          <a:solidFill>
            <a:srgbClr val="202729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3997532"/>
            <a:ext cx="12192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3999" y="0"/>
                </a:lnTo>
              </a:path>
            </a:pathLst>
          </a:custGeom>
          <a:ln w="19049">
            <a:solidFill>
              <a:srgbClr val="63D19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77966" y="2165584"/>
            <a:ext cx="10187093" cy="1480063"/>
          </a:xfrm>
          <a:prstGeom prst="rect">
            <a:avLst/>
          </a:prstGeom>
        </p:spPr>
        <p:txBody>
          <a:bodyPr vert="horz" wrap="square" lIns="0" tIns="11853" rIns="0" bIns="0" rtlCol="0">
            <a:spAutoFit/>
          </a:bodyPr>
          <a:lstStyle/>
          <a:p>
            <a:pPr marL="16933" marR="6773">
              <a:lnSpc>
                <a:spcPct val="100699"/>
              </a:lnSpc>
              <a:spcBef>
                <a:spcPts val="93"/>
              </a:spcBef>
            </a:pPr>
            <a:r>
              <a:rPr sz="4800" spc="173" dirty="0">
                <a:solidFill>
                  <a:srgbClr val="FFFFFF"/>
                </a:solidFill>
              </a:rPr>
              <a:t>Explaining </a:t>
            </a:r>
            <a:r>
              <a:rPr sz="4800" spc="113" dirty="0">
                <a:solidFill>
                  <a:srgbClr val="FFFFFF"/>
                </a:solidFill>
              </a:rPr>
              <a:t>algorithms </a:t>
            </a:r>
            <a:r>
              <a:rPr sz="4800" spc="193" dirty="0">
                <a:solidFill>
                  <a:srgbClr val="FFFFFF"/>
                </a:solidFill>
              </a:rPr>
              <a:t>and</a:t>
            </a:r>
            <a:r>
              <a:rPr sz="4800" spc="140" dirty="0">
                <a:solidFill>
                  <a:srgbClr val="FFFFFF"/>
                </a:solidFill>
              </a:rPr>
              <a:t> </a:t>
            </a:r>
            <a:r>
              <a:rPr sz="4800" spc="47" dirty="0">
                <a:solidFill>
                  <a:srgbClr val="FFFFFF"/>
                </a:solidFill>
              </a:rPr>
              <a:t>automation:  </a:t>
            </a:r>
            <a:r>
              <a:rPr sz="4800" spc="380" dirty="0">
                <a:solidFill>
                  <a:srgbClr val="FFFFFF"/>
                </a:solidFill>
              </a:rPr>
              <a:t>A </a:t>
            </a:r>
            <a:r>
              <a:rPr sz="4800" spc="227" dirty="0">
                <a:solidFill>
                  <a:srgbClr val="FFFFFF"/>
                </a:solidFill>
              </a:rPr>
              <a:t>guide </a:t>
            </a:r>
            <a:r>
              <a:rPr sz="4800" dirty="0">
                <a:solidFill>
                  <a:srgbClr val="FFFFFF"/>
                </a:solidFill>
              </a:rPr>
              <a:t>for</a:t>
            </a:r>
            <a:r>
              <a:rPr sz="4800" spc="-173" dirty="0">
                <a:solidFill>
                  <a:srgbClr val="FFFFFF"/>
                </a:solidFill>
              </a:rPr>
              <a:t> </a:t>
            </a:r>
            <a:r>
              <a:rPr sz="4800" spc="147" dirty="0">
                <a:solidFill>
                  <a:srgbClr val="FFFFFF"/>
                </a:solidFill>
              </a:rPr>
              <a:t>lawyers</a:t>
            </a:r>
            <a:endParaRPr sz="4800"/>
          </a:p>
        </p:txBody>
      </p:sp>
      <p:sp>
        <p:nvSpPr>
          <p:cNvPr id="5" name="object 5"/>
          <p:cNvSpPr txBox="1"/>
          <p:nvPr/>
        </p:nvSpPr>
        <p:spPr>
          <a:xfrm>
            <a:off x="777966" y="4324238"/>
            <a:ext cx="10044007" cy="1986805"/>
          </a:xfrm>
          <a:prstGeom prst="rect">
            <a:avLst/>
          </a:prstGeom>
        </p:spPr>
        <p:txBody>
          <a:bodyPr vert="horz" wrap="square" lIns="0" tIns="37253" rIns="0" bIns="0" rtlCol="0">
            <a:spAutoFit/>
          </a:bodyPr>
          <a:lstStyle/>
          <a:p>
            <a:pPr marL="16933" marR="6773" lvl="0" indent="0" algn="l" defTabSz="1219170" rtl="0" eaLnBrk="1" fontAlgn="auto" latinLnBrk="0" hangingPunct="1">
              <a:lnSpc>
                <a:spcPts val="3800"/>
              </a:lnSpc>
              <a:spcBef>
                <a:spcPts val="2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1200" cap="none" spc="-4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Dr. </a:t>
            </a:r>
            <a:r>
              <a:rPr kumimoji="0" sz="3200" b="0" i="0" u="none" strike="noStrike" kern="1200" cap="none" spc="1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Reuben </a:t>
            </a:r>
            <a:r>
              <a:rPr kumimoji="0" sz="3200" b="0" i="0" u="none" strike="noStrike" kern="1200" cap="none" spc="9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Binns, </a:t>
            </a:r>
            <a:r>
              <a:rPr kumimoji="0" sz="3200" b="0" i="0" u="none" strike="noStrike" kern="1200" cap="none" spc="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Dept. </a:t>
            </a:r>
            <a:r>
              <a:rPr kumimoji="0" sz="3200" b="0" i="0" u="none" strike="noStrike" kern="1200" cap="none" spc="10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Computer </a:t>
            </a:r>
            <a:r>
              <a:rPr kumimoji="0" sz="3200" b="0" i="0" u="none" strike="noStrike" kern="1200" cap="none" spc="152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Science, </a:t>
            </a:r>
            <a:r>
              <a:rPr kumimoji="0" sz="3200" b="0" i="0" u="none" strike="noStrike" kern="1200" cap="none" spc="7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University </a:t>
            </a:r>
            <a:r>
              <a:rPr kumimoji="0" sz="3200" b="0" i="0" u="none" strike="noStrike" kern="1200" cap="none" spc="3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  </a:t>
            </a:r>
            <a:r>
              <a:rPr kumimoji="0" sz="3200" b="0" i="0" u="none" strike="noStrike" kern="1200" cap="none" spc="10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Oxford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1200" cap="none" spc="7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reuben.binns@cs.ox.ac.uk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727601"/>
            <a:ext cx="12192000" cy="131233"/>
          </a:xfrm>
          <a:custGeom>
            <a:avLst/>
            <a:gdLst/>
            <a:ahLst/>
            <a:cxnLst/>
            <a:rect l="l" t="t" r="r" b="b"/>
            <a:pathLst>
              <a:path w="9144000" h="98425">
                <a:moveTo>
                  <a:pt x="0" y="0"/>
                </a:moveTo>
                <a:lnTo>
                  <a:pt x="9143999" y="0"/>
                </a:lnTo>
                <a:lnTo>
                  <a:pt x="9143999" y="97799"/>
                </a:lnTo>
                <a:lnTo>
                  <a:pt x="0" y="97799"/>
                </a:lnTo>
                <a:lnTo>
                  <a:pt x="0" y="0"/>
                </a:lnTo>
                <a:close/>
              </a:path>
            </a:pathLst>
          </a:custGeom>
          <a:solidFill>
            <a:srgbClr val="63D197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19905" y="1736726"/>
            <a:ext cx="8184417" cy="47005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12967" y="671767"/>
            <a:ext cx="2363047" cy="59155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pc="127" dirty="0"/>
              <a:t>Complexity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6337" y="4035831"/>
            <a:ext cx="2669540" cy="120986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373371" marR="0" lvl="0" indent="-356438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Pct val="75000"/>
              <a:buFontTx/>
              <a:buChar char="●"/>
              <a:tabLst>
                <a:tab pos="373371" algn="l"/>
                <a:tab pos="374217" algn="l"/>
              </a:tabLst>
              <a:defRPr/>
            </a:pPr>
            <a:r>
              <a:rPr kumimoji="0" sz="2667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Non-linear</a:t>
            </a:r>
            <a:endParaRPr kumimoji="0" sz="26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73371" marR="0" lvl="0" indent="-356438" algn="l" defTabSz="1219170" rtl="0" eaLnBrk="1" fontAlgn="auto" latinLnBrk="0" hangingPunct="1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Tx/>
              <a:buSzPct val="75000"/>
              <a:buFontTx/>
              <a:buChar char="●"/>
              <a:tabLst>
                <a:tab pos="373371" algn="l"/>
                <a:tab pos="374217" algn="l"/>
              </a:tabLst>
              <a:defRPr/>
            </a:pPr>
            <a:r>
              <a:rPr kumimoji="0" sz="2667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Non-monotonic</a:t>
            </a:r>
            <a:endParaRPr kumimoji="0" sz="26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6906" y="951397"/>
            <a:ext cx="6381873" cy="20955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405657" y="2734605"/>
            <a:ext cx="3638883" cy="3320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5765" y="1781704"/>
            <a:ext cx="1905000" cy="19240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0269" y="1761805"/>
            <a:ext cx="4263969" cy="21555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87245" y="2523425"/>
            <a:ext cx="1666240" cy="40688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33" b="0" i="0" u="none" strike="noStrike" kern="1200" cap="none" spc="-4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…labrador?</a:t>
            </a:r>
            <a:endParaRPr kumimoji="0" sz="25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33512" y="4188958"/>
            <a:ext cx="1924473" cy="32487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hidden </a:t>
            </a:r>
            <a:r>
              <a:rPr kumimoji="0" sz="20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layers: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{?}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2778" y="4036558"/>
            <a:ext cx="3146213" cy="63265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397923" marR="6773" lvl="0" indent="-381837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4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features: </a:t>
            </a:r>
            <a:r>
              <a:rPr kumimoji="0" sz="2000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{ 1,1 </a:t>
            </a:r>
            <a:r>
              <a:rPr kumimoji="0" sz="2000" b="0" i="0" u="none" strike="noStrike" kern="1200" cap="none" spc="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black, </a:t>
            </a:r>
            <a:r>
              <a:rPr kumimoji="0" sz="2000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1,2 </a:t>
            </a:r>
            <a:r>
              <a:rPr kumimoji="0" sz="2000" b="0" i="0" u="none" strike="noStrike" kern="1200" cap="none" spc="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 </a:t>
            </a:r>
            <a:r>
              <a:rPr kumimoji="0" sz="20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brown, </a:t>
            </a:r>
            <a:r>
              <a:rPr kumimoji="0" sz="2000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1,3 </a:t>
            </a:r>
            <a:r>
              <a:rPr kumimoji="0" sz="2000" b="0" i="0" u="none" strike="noStrike" kern="1200" cap="none" spc="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0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grey</a:t>
            </a:r>
            <a:r>
              <a:rPr kumimoji="0" sz="2000" b="0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…}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12967" y="671767"/>
            <a:ext cx="3192780" cy="59155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pc="180" dirty="0"/>
              <a:t>‘Deep</a:t>
            </a:r>
            <a:r>
              <a:rPr spc="40" dirty="0"/>
              <a:t> </a:t>
            </a:r>
            <a:r>
              <a:rPr spc="87" dirty="0"/>
              <a:t>learning’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2967" y="671767"/>
            <a:ext cx="9387840" cy="59155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pc="133" dirty="0"/>
              <a:t>Bias, </a:t>
            </a:r>
            <a:r>
              <a:rPr spc="-33" dirty="0"/>
              <a:t>error, </a:t>
            </a:r>
            <a:r>
              <a:rPr spc="67" dirty="0"/>
              <a:t>discrimination </a:t>
            </a:r>
            <a:r>
              <a:rPr spc="33" dirty="0"/>
              <a:t>in </a:t>
            </a:r>
            <a:r>
              <a:rPr spc="60" dirty="0"/>
              <a:t>statistical</a:t>
            </a:r>
            <a:r>
              <a:rPr spc="380" dirty="0"/>
              <a:t> </a:t>
            </a:r>
            <a:r>
              <a:rPr spc="147" dirty="0"/>
              <a:t>models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26327" y="1568467"/>
            <a:ext cx="7657253" cy="1281546"/>
          </a:xfrm>
          <a:prstGeom prst="rect">
            <a:avLst/>
          </a:prstGeom>
        </p:spPr>
        <p:txBody>
          <a:bodyPr vert="horz" wrap="square" lIns="0" tIns="70272" rIns="0" bIns="0" rtlCol="0">
            <a:spAutoFit/>
          </a:bodyPr>
          <a:lstStyle/>
          <a:p>
            <a:pPr marL="413163" marR="0" lvl="0" indent="-396230" algn="l" defTabSz="1219170" rtl="0" eaLnBrk="1" fontAlgn="auto" latinLnBrk="0" hangingPunct="1">
              <a:lnSpc>
                <a:spcPct val="100000"/>
              </a:lnSpc>
              <a:spcBef>
                <a:spcPts val="552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412316" algn="l"/>
                <a:tab pos="413163" algn="l"/>
              </a:tabLst>
              <a:defRPr/>
            </a:pPr>
            <a:r>
              <a:rPr kumimoji="0" sz="2400" b="0" i="0" u="none" strike="noStrike" kern="1200" cap="none" spc="12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False </a:t>
            </a:r>
            <a:r>
              <a:rPr kumimoji="0" sz="2400" b="0" i="0" u="none" strike="noStrike" kern="1200" cap="none" spc="7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positives </a:t>
            </a:r>
            <a:r>
              <a:rPr kumimoji="0" sz="2400" b="0" i="0" u="none" strike="noStrike" kern="1200" cap="none" spc="13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vs </a:t>
            </a:r>
            <a:r>
              <a:rPr kumimoji="0" sz="2400" b="0" i="0" u="none" strike="noStrike" kern="1200" cap="none" spc="7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false</a:t>
            </a:r>
            <a:r>
              <a:rPr kumimoji="0" sz="2400" b="0" i="0" u="none" strike="noStrike" kern="1200" cap="none" spc="-4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9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negatives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13163" marR="0" lvl="0" indent="-396230" algn="l" defTabSz="1219170" rtl="0" eaLnBrk="1" fontAlgn="auto" latinLnBrk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412316" algn="l"/>
                <a:tab pos="413163" algn="l"/>
              </a:tabLst>
              <a:defRPr/>
            </a:pPr>
            <a:r>
              <a:rPr kumimoji="0" sz="2400" b="0" i="0" u="none" strike="noStrike" kern="1200" cap="none" spc="4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Fitting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</a:t>
            </a:r>
            <a:r>
              <a:rPr kumimoji="0" sz="2400" b="0" i="0" u="none" strike="noStrike" kern="1200" cap="none" spc="4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2400" b="0" i="0" u="none" strike="noStrike" kern="1200" cap="none" spc="1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majority</a:t>
            </a:r>
            <a:r>
              <a:rPr kumimoji="0" sz="2400" b="0" i="0" u="none" strike="noStrike" kern="1200" cap="none" spc="20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5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population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13163" marR="0" lvl="0" indent="-396230" algn="l" defTabSz="1219170" rtl="0" eaLnBrk="1" fontAlgn="auto" latinLnBrk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412316" algn="l"/>
                <a:tab pos="413163" algn="l"/>
              </a:tabLst>
              <a:defRPr/>
            </a:pPr>
            <a:r>
              <a:rPr kumimoji="0" sz="2400" b="0" i="0" u="none" strike="noStrike" kern="1200" cap="none" spc="8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Reﬂecting </a:t>
            </a:r>
            <a:r>
              <a:rPr kumimoji="0" sz="2400" b="0" i="0" u="none" strike="noStrike" kern="1200" cap="none" spc="4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(and </a:t>
            </a:r>
            <a:r>
              <a:rPr kumimoji="0" sz="2400" b="0" i="0" u="none" strike="noStrike" kern="1200" cap="none" spc="7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compounding) </a:t>
            </a:r>
            <a:r>
              <a:rPr kumimoji="0" sz="2400" b="0" i="0" u="none" strike="noStrike" kern="1200" cap="none" spc="2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structural</a:t>
            </a:r>
            <a:r>
              <a:rPr kumimoji="0" sz="2400" b="0" i="0" u="none" strike="noStrike" kern="1200" cap="none" spc="13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4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discrimination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2967" y="671767"/>
            <a:ext cx="9387840" cy="59155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pc="133" dirty="0"/>
              <a:t>Bias, </a:t>
            </a:r>
            <a:r>
              <a:rPr spc="-33" dirty="0"/>
              <a:t>error, </a:t>
            </a:r>
            <a:r>
              <a:rPr spc="67" dirty="0"/>
              <a:t>discrimination </a:t>
            </a:r>
            <a:r>
              <a:rPr spc="33" dirty="0"/>
              <a:t>in </a:t>
            </a:r>
            <a:r>
              <a:rPr spc="60" dirty="0"/>
              <a:t>statistical</a:t>
            </a:r>
            <a:r>
              <a:rPr spc="380" dirty="0"/>
              <a:t> </a:t>
            </a:r>
            <a:r>
              <a:rPr spc="147" dirty="0"/>
              <a:t>models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26327" y="1568467"/>
            <a:ext cx="7657253" cy="1281546"/>
          </a:xfrm>
          <a:prstGeom prst="rect">
            <a:avLst/>
          </a:prstGeom>
        </p:spPr>
        <p:txBody>
          <a:bodyPr vert="horz" wrap="square" lIns="0" tIns="70272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552"/>
              </a:spcBef>
              <a:spcAft>
                <a:spcPts val="0"/>
              </a:spcAft>
              <a:buClrTx/>
              <a:buSzTx/>
              <a:buFontTx/>
              <a:buNone/>
              <a:tabLst>
                <a:tab pos="412316" algn="l"/>
              </a:tabLst>
              <a:defRPr/>
            </a:pPr>
            <a:r>
              <a:rPr kumimoji="0" sz="2400" b="1" i="0" u="none" strike="noStrike" kern="1200" cap="none" spc="-2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	</a:t>
            </a:r>
            <a:r>
              <a:rPr kumimoji="0" sz="2400" b="1" i="0" u="none" strike="noStrike" kern="1200" cap="none" spc="14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False </a:t>
            </a:r>
            <a:r>
              <a:rPr kumimoji="0" sz="2400" b="1" i="0" u="none" strike="noStrike" kern="1200" cap="none" spc="8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positives </a:t>
            </a:r>
            <a:r>
              <a:rPr kumimoji="0" sz="2400" b="1" i="0" u="none" strike="noStrike" kern="1200" cap="none" spc="14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vs </a:t>
            </a:r>
            <a:r>
              <a:rPr kumimoji="0" sz="2400" b="1" i="0" u="none" strike="noStrike" kern="1200" cap="none" spc="9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false</a:t>
            </a:r>
            <a:r>
              <a:rPr kumimoji="0" sz="2400" b="1" i="0" u="none" strike="noStrike" kern="1200" cap="none" spc="-10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10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negatives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13163" marR="0" lvl="0" indent="-396230" algn="l" defTabSz="1219170" rtl="0" eaLnBrk="1" fontAlgn="auto" latinLnBrk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412316" algn="l"/>
                <a:tab pos="413163" algn="l"/>
              </a:tabLst>
              <a:defRPr/>
            </a:pPr>
            <a:r>
              <a:rPr kumimoji="0" sz="2400" b="0" i="0" u="none" strike="noStrike" kern="1200" cap="none" spc="4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Fitting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</a:t>
            </a:r>
            <a:r>
              <a:rPr kumimoji="0" sz="2400" b="0" i="0" u="none" strike="noStrike" kern="1200" cap="none" spc="4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2400" b="0" i="0" u="none" strike="noStrike" kern="1200" cap="none" spc="1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majority</a:t>
            </a:r>
            <a:r>
              <a:rPr kumimoji="0" sz="2400" b="0" i="0" u="none" strike="noStrike" kern="1200" cap="none" spc="20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5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population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13163" marR="0" lvl="0" indent="-396230" algn="l" defTabSz="1219170" rtl="0" eaLnBrk="1" fontAlgn="auto" latinLnBrk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412316" algn="l"/>
                <a:tab pos="413163" algn="l"/>
              </a:tabLst>
              <a:defRPr/>
            </a:pPr>
            <a:r>
              <a:rPr kumimoji="0" sz="2400" b="0" i="0" u="none" strike="noStrike" kern="1200" cap="none" spc="8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Reﬂecting </a:t>
            </a:r>
            <a:r>
              <a:rPr kumimoji="0" sz="2400" b="0" i="0" u="none" strike="noStrike" kern="1200" cap="none" spc="4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(and </a:t>
            </a:r>
            <a:r>
              <a:rPr kumimoji="0" sz="2400" b="0" i="0" u="none" strike="noStrike" kern="1200" cap="none" spc="7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compounding) </a:t>
            </a:r>
            <a:r>
              <a:rPr kumimoji="0" sz="2400" b="0" i="0" u="none" strike="noStrike" kern="1200" cap="none" spc="2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structural</a:t>
            </a:r>
            <a:r>
              <a:rPr kumimoji="0" sz="2400" b="0" i="0" u="none" strike="noStrike" kern="1200" cap="none" spc="13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4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discrimination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3201" y="203201"/>
            <a:ext cx="7950108" cy="6451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53534" y="1863684"/>
            <a:ext cx="3257973" cy="17150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ts val="2219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False</a:t>
            </a:r>
            <a:r>
              <a:rPr kumimoji="0" sz="1867" b="0" i="0" u="none" strike="noStrike" kern="1200" cap="none" spc="4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1200" cap="none" spc="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Positive:</a:t>
            </a: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6933" marR="0" lvl="0" indent="0" algn="l" defTabSz="1219170" rtl="0" eaLnBrk="1" fontAlgn="auto" latinLnBrk="0" hangingPunct="1">
              <a:lnSpc>
                <a:spcPts val="22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1200" cap="none" spc="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1867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boy </a:t>
            </a:r>
            <a:r>
              <a:rPr kumimoji="0" sz="1867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cried </a:t>
            </a:r>
            <a:r>
              <a:rPr kumimoji="0" sz="1867" b="0" i="0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wolf... </a:t>
            </a:r>
            <a:r>
              <a:rPr kumimoji="0" sz="1867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but </a:t>
            </a:r>
            <a:r>
              <a:rPr kumimoji="0" sz="1867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</a:t>
            </a:r>
            <a:r>
              <a:rPr kumimoji="0" sz="1867" b="0" i="0" u="none" strike="noStrike" kern="1200" cap="none" spc="1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1200" cap="none" spc="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wolf</a:t>
            </a: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6933" marR="0" lvl="0" indent="0" algn="l" defTabSz="1219170" rtl="0" eaLnBrk="1" fontAlgn="auto" latinLnBrk="0" hangingPunct="1">
              <a:lnSpc>
                <a:spcPts val="22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False</a:t>
            </a:r>
            <a:r>
              <a:rPr kumimoji="0" sz="1867" b="0" i="0" u="none" strike="noStrike" kern="1200" cap="none" spc="4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Negative:</a:t>
            </a: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6933" marR="0" lvl="0" indent="0" algn="l" defTabSz="121917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1200" cap="none" spc="10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1867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villagers </a:t>
            </a:r>
            <a:r>
              <a:rPr kumimoji="0" sz="1867" b="0" i="0" u="none" strike="noStrike" kern="1200" cap="none" spc="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thought </a:t>
            </a:r>
            <a:r>
              <a:rPr kumimoji="0" sz="1867" b="0" i="0" u="none" strike="noStrike" kern="1200" cap="none" spc="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‘no</a:t>
            </a:r>
            <a:r>
              <a:rPr kumimoji="0" sz="1867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1200" cap="none" spc="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wolf’</a:t>
            </a: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6933" marR="0" lvl="0" indent="0" algn="l" defTabSz="1219170" rtl="0" eaLnBrk="1" fontAlgn="auto" latinLnBrk="0" hangingPunct="1">
              <a:lnSpc>
                <a:spcPts val="22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… </a:t>
            </a:r>
            <a:r>
              <a:rPr kumimoji="0" sz="1867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but</a:t>
            </a:r>
            <a:r>
              <a:rPr kumimoji="0" sz="1867" b="0" i="0" u="none" strike="noStrike" kern="1200" cap="none" spc="10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wolf!</a:t>
            </a: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4422" y="974828"/>
            <a:ext cx="7128061" cy="51990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4525" y="526032"/>
            <a:ext cx="2248747" cy="78654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302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33" b="0" i="0" u="none" strike="noStrike" kern="1200" cap="none" spc="-5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 </a:t>
            </a:r>
            <a:r>
              <a:rPr kumimoji="0" sz="2533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r>
              <a:rPr kumimoji="0" sz="2533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533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reoﬀend</a:t>
            </a:r>
            <a:endParaRPr kumimoji="0" sz="25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ts val="3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 </a:t>
            </a:r>
            <a:r>
              <a:rPr kumimoji="0" sz="2533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533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</a:t>
            </a:r>
            <a:r>
              <a:rPr kumimoji="0" sz="2533" b="0" i="0" u="none" strike="noStrike" kern="120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533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reoﬀend</a:t>
            </a:r>
            <a:endParaRPr kumimoji="0" sz="25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4422" y="974828"/>
            <a:ext cx="7128061" cy="51990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4525" y="526032"/>
            <a:ext cx="2248747" cy="78654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302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33" b="0" i="0" u="none" strike="noStrike" kern="1200" cap="none" spc="-5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 </a:t>
            </a:r>
            <a:r>
              <a:rPr kumimoji="0" sz="2533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r>
              <a:rPr kumimoji="0" sz="2533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533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reoﬀend</a:t>
            </a:r>
            <a:endParaRPr kumimoji="0" sz="25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ts val="3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 </a:t>
            </a:r>
            <a:r>
              <a:rPr kumimoji="0" sz="2533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533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</a:t>
            </a:r>
            <a:r>
              <a:rPr kumimoji="0" sz="2533" b="0" i="0" u="none" strike="noStrike" kern="120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533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reoﬀend</a:t>
            </a:r>
            <a:endParaRPr kumimoji="0" sz="25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23456" y="1826427"/>
            <a:ext cx="6443133" cy="2763519"/>
          </a:xfrm>
          <a:custGeom>
            <a:avLst/>
            <a:gdLst/>
            <a:ahLst/>
            <a:cxnLst/>
            <a:rect l="l" t="t" r="r" b="b"/>
            <a:pathLst>
              <a:path w="4832350" h="2072639">
                <a:moveTo>
                  <a:pt x="0" y="0"/>
                </a:moveTo>
                <a:lnTo>
                  <a:pt x="4831959" y="2072636"/>
                </a:lnTo>
              </a:path>
            </a:pathLst>
          </a:custGeom>
          <a:ln w="1142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4422" y="974828"/>
            <a:ext cx="7128061" cy="51990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4580" y="526032"/>
            <a:ext cx="2248747" cy="78654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algn="ctr">
              <a:lnSpc>
                <a:spcPts val="3020"/>
              </a:lnSpc>
              <a:spcBef>
                <a:spcPts val="133"/>
              </a:spcBef>
            </a:pPr>
            <a:r>
              <a:rPr sz="2533" spc="-53" dirty="0">
                <a:solidFill>
                  <a:srgbClr val="000000"/>
                </a:solidFill>
                <a:latin typeface="Arial"/>
                <a:cs typeface="Arial"/>
              </a:rPr>
              <a:t>x </a:t>
            </a:r>
            <a:r>
              <a:rPr sz="2533" spc="40" dirty="0">
                <a:solidFill>
                  <a:srgbClr val="000000"/>
                </a:solidFill>
                <a:latin typeface="Arial"/>
                <a:cs typeface="Arial"/>
              </a:rPr>
              <a:t>=</a:t>
            </a:r>
            <a:r>
              <a:rPr sz="2533" spc="-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533" spc="-60" dirty="0">
                <a:solidFill>
                  <a:srgbClr val="000000"/>
                </a:solidFill>
                <a:latin typeface="Arial"/>
                <a:cs typeface="Arial"/>
              </a:rPr>
              <a:t>reoﬀend</a:t>
            </a:r>
            <a:endParaRPr sz="2533">
              <a:latin typeface="Arial"/>
              <a:cs typeface="Arial"/>
            </a:endParaRPr>
          </a:p>
          <a:p>
            <a:pPr algn="ctr">
              <a:lnSpc>
                <a:spcPts val="3020"/>
              </a:lnSpc>
            </a:pPr>
            <a:r>
              <a:rPr sz="2533" dirty="0">
                <a:solidFill>
                  <a:srgbClr val="000000"/>
                </a:solidFill>
                <a:latin typeface="Arial"/>
                <a:cs typeface="Arial"/>
              </a:rPr>
              <a:t>o </a:t>
            </a:r>
            <a:r>
              <a:rPr sz="2533" spc="40" dirty="0">
                <a:solidFill>
                  <a:srgbClr val="000000"/>
                </a:solidFill>
                <a:latin typeface="Arial"/>
                <a:cs typeface="Arial"/>
              </a:rPr>
              <a:t>= </a:t>
            </a:r>
            <a:r>
              <a:rPr sz="2533" spc="-7" dirty="0">
                <a:solidFill>
                  <a:srgbClr val="000000"/>
                </a:solidFill>
                <a:latin typeface="Arial"/>
                <a:cs typeface="Arial"/>
              </a:rPr>
              <a:t>not</a:t>
            </a:r>
            <a:r>
              <a:rPr sz="2533" spc="-1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533" spc="-60" dirty="0">
                <a:solidFill>
                  <a:srgbClr val="000000"/>
                </a:solidFill>
                <a:latin typeface="Arial"/>
                <a:cs typeface="Arial"/>
              </a:rPr>
              <a:t>reoﬀend</a:t>
            </a:r>
            <a:endParaRPr sz="2533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23458" y="1826427"/>
            <a:ext cx="6443133" cy="2764367"/>
          </a:xfrm>
          <a:custGeom>
            <a:avLst/>
            <a:gdLst/>
            <a:ahLst/>
            <a:cxnLst/>
            <a:rect l="l" t="t" r="r" b="b"/>
            <a:pathLst>
              <a:path w="4832350" h="2073275">
                <a:moveTo>
                  <a:pt x="0" y="0"/>
                </a:moveTo>
                <a:lnTo>
                  <a:pt x="4832099" y="2072699"/>
                </a:lnTo>
              </a:path>
            </a:pathLst>
          </a:custGeom>
          <a:ln w="1142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97734" y="695273"/>
            <a:ext cx="2757593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8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False </a:t>
            </a:r>
            <a:r>
              <a:rPr kumimoji="0" sz="16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positive 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rate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= </a:t>
            </a:r>
            <a:r>
              <a:rPr kumimoji="0" sz="1600" b="0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3/14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=</a:t>
            </a:r>
            <a:r>
              <a:rPr kumimoji="0" sz="1600" b="0" i="0" u="none" strike="noStrike" kern="120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21%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79567" y="6226273"/>
            <a:ext cx="2943860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8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False </a:t>
            </a:r>
            <a:r>
              <a:rPr kumimoji="0" sz="16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negative 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rate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= </a:t>
            </a:r>
            <a:r>
              <a:rPr kumimoji="0" sz="1600" b="0" i="0" u="none" strike="noStrike" kern="1200" cap="none" spc="4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6/24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=</a:t>
            </a:r>
            <a:r>
              <a:rPr kumimoji="0" sz="1600" b="0" i="0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9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25%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62975" y="287501"/>
            <a:ext cx="7475661" cy="6451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50967" y="6479425"/>
            <a:ext cx="3553460" cy="1606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33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Sir William Blackstone by Paul </a:t>
            </a:r>
            <a:r>
              <a:rPr kumimoji="0" sz="933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Wayland </a:t>
            </a:r>
            <a:r>
              <a:rPr kumimoji="0" sz="933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Bartlett </a:t>
            </a:r>
            <a:r>
              <a:rPr kumimoji="0" sz="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r>
              <a:rPr kumimoji="0" sz="933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Washington,</a:t>
            </a:r>
            <a:r>
              <a:rPr kumimoji="0" sz="933" b="0" i="0" u="none" strike="noStrike" kern="1200" cap="none" spc="-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933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D.C.</a:t>
            </a:r>
            <a:endParaRPr kumimoji="0" sz="9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2967" y="671767"/>
            <a:ext cx="2006600" cy="59155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pc="140" dirty="0"/>
              <a:t>Overview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2967" y="1621807"/>
            <a:ext cx="5503333" cy="315943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4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Digitisation, </a:t>
            </a:r>
            <a:r>
              <a:rPr kumimoji="0" sz="2400" b="0" i="0" u="none" strike="noStrike" kern="1200" cap="none" spc="2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automation,</a:t>
            </a:r>
            <a:r>
              <a:rPr kumimoji="0" sz="2400" b="0" i="0" u="none" strike="noStrike" kern="1200" cap="none" spc="6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8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decision-making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6933" marR="1126885" lvl="0" indent="0" algn="l" defTabSz="1219170" rtl="0" eaLnBrk="1" fontAlgn="auto" latinLnBrk="0" hangingPunct="1">
              <a:lnSpc>
                <a:spcPct val="187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10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Rule-based </a:t>
            </a:r>
            <a:r>
              <a:rPr kumimoji="0" sz="2400" b="0" i="0" u="none" strike="noStrike" kern="1200" cap="none" spc="13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vs </a:t>
            </a:r>
            <a:r>
              <a:rPr kumimoji="0" sz="2400" b="0" i="0" u="none" strike="noStrike" kern="1200" cap="none" spc="3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statistical</a:t>
            </a:r>
            <a:r>
              <a:rPr kumimoji="0" sz="2400" b="0" i="0" u="none" strike="noStrike" kern="1200" cap="none" spc="-4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10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systems  </a:t>
            </a:r>
            <a:r>
              <a:rPr kumimoji="0" sz="2400" b="0" i="0" u="none" strike="noStrike" kern="1200" cap="none" spc="8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Bias, 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error, </a:t>
            </a:r>
            <a:r>
              <a:rPr kumimoji="0" sz="2400" b="0" i="0" u="none" strike="noStrike" kern="1200" cap="none" spc="4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discrimination  Automation</a:t>
            </a:r>
            <a:r>
              <a:rPr kumimoji="0" sz="2400" b="0" i="0" u="none" strike="noStrike" kern="1200" cap="none" spc="6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10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bias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25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8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Unequal </a:t>
            </a:r>
            <a:r>
              <a:rPr kumimoji="0" sz="2400" b="0" i="0" u="none" strike="noStrike" kern="1200" cap="none" spc="9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 </a:t>
            </a:r>
            <a:r>
              <a:rPr kumimoji="0" sz="2400" b="0" i="0" u="none" strike="noStrike" kern="1200" cap="none" spc="3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fettered </a:t>
            </a:r>
            <a:r>
              <a:rPr kumimoji="0" sz="2400" b="0" i="0" u="none" strike="noStrike" kern="1200" cap="none" spc="6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discretion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2967" y="671767"/>
            <a:ext cx="9387840" cy="59155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pc="133" dirty="0"/>
              <a:t>Bias, </a:t>
            </a:r>
            <a:r>
              <a:rPr spc="-33" dirty="0"/>
              <a:t>error, </a:t>
            </a:r>
            <a:r>
              <a:rPr spc="67" dirty="0"/>
              <a:t>discrimination </a:t>
            </a:r>
            <a:r>
              <a:rPr spc="33" dirty="0"/>
              <a:t>in </a:t>
            </a:r>
            <a:r>
              <a:rPr spc="60" dirty="0"/>
              <a:t>statistical</a:t>
            </a:r>
            <a:r>
              <a:rPr spc="380" dirty="0"/>
              <a:t> </a:t>
            </a:r>
            <a:r>
              <a:rPr spc="147" dirty="0"/>
              <a:t>models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26327" y="1568467"/>
            <a:ext cx="7657253" cy="1281546"/>
          </a:xfrm>
          <a:prstGeom prst="rect">
            <a:avLst/>
          </a:prstGeom>
        </p:spPr>
        <p:txBody>
          <a:bodyPr vert="horz" wrap="square" lIns="0" tIns="70272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552"/>
              </a:spcBef>
              <a:spcAft>
                <a:spcPts val="0"/>
              </a:spcAft>
              <a:buClrTx/>
              <a:buSzTx/>
              <a:buFontTx/>
              <a:buNone/>
              <a:tabLst>
                <a:tab pos="412316" algn="l"/>
              </a:tabLst>
              <a:defRPr/>
            </a:pP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	</a:t>
            </a:r>
            <a:r>
              <a:rPr kumimoji="0" sz="2400" b="0" i="0" u="none" strike="noStrike" kern="1200" cap="none" spc="12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False </a:t>
            </a:r>
            <a:r>
              <a:rPr kumimoji="0" sz="2400" b="0" i="0" u="none" strike="noStrike" kern="1200" cap="none" spc="7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positives </a:t>
            </a:r>
            <a:r>
              <a:rPr kumimoji="0" sz="2400" b="0" i="0" u="none" strike="noStrike" kern="1200" cap="none" spc="13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vs </a:t>
            </a:r>
            <a:r>
              <a:rPr kumimoji="0" sz="2400" b="0" i="0" u="none" strike="noStrike" kern="1200" cap="none" spc="7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false</a:t>
            </a:r>
            <a:r>
              <a:rPr kumimoji="0" sz="2400" b="0" i="0" u="none" strike="noStrike" kern="1200" cap="none" spc="-4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9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negatives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Tx/>
              <a:buSzTx/>
              <a:buFontTx/>
              <a:buNone/>
              <a:tabLst>
                <a:tab pos="412316" algn="l"/>
              </a:tabLst>
              <a:defRPr/>
            </a:pPr>
            <a:r>
              <a:rPr kumimoji="0" sz="2400" b="1" i="0" u="none" strike="noStrike" kern="1200" cap="none" spc="-2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	</a:t>
            </a:r>
            <a:r>
              <a:rPr kumimoji="0" sz="2400" b="1" i="0" u="none" strike="noStrike" kern="1200" cap="none" spc="8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Fitting </a:t>
            </a:r>
            <a:r>
              <a:rPr kumimoji="0" sz="2400" b="1" i="0" u="none" strike="noStrike" kern="1200" cap="none" spc="2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</a:t>
            </a:r>
            <a:r>
              <a:rPr kumimoji="0" sz="2400" b="1" i="0" u="none" strike="noStrike" kern="1200" cap="none" spc="6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2400" b="1" i="0" u="none" strike="noStrike" kern="1200" cap="none" spc="4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majority</a:t>
            </a:r>
            <a:r>
              <a:rPr kumimoji="0" sz="2400" b="1" i="0" u="none" strike="noStrike" kern="1200" cap="none" spc="7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population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Tx/>
              <a:buSzTx/>
              <a:buFontTx/>
              <a:buNone/>
              <a:tabLst>
                <a:tab pos="412316" algn="l"/>
              </a:tabLst>
              <a:defRPr/>
            </a:pP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	</a:t>
            </a:r>
            <a:r>
              <a:rPr kumimoji="0" sz="2400" b="0" i="0" u="none" strike="noStrike" kern="1200" cap="none" spc="8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Reﬂecting </a:t>
            </a:r>
            <a:r>
              <a:rPr kumimoji="0" sz="2400" b="0" i="0" u="none" strike="noStrike" kern="1200" cap="none" spc="4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(and </a:t>
            </a:r>
            <a:r>
              <a:rPr kumimoji="0" sz="2400" b="0" i="0" u="none" strike="noStrike" kern="1200" cap="none" spc="7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compounding) </a:t>
            </a:r>
            <a:r>
              <a:rPr kumimoji="0" sz="2400" b="0" i="0" u="none" strike="noStrike" kern="1200" cap="none" spc="2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structural</a:t>
            </a:r>
            <a:r>
              <a:rPr kumimoji="0" sz="2400" b="0" i="0" u="none" strike="noStrike" kern="1200" cap="none" spc="13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4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discrimination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4422" y="974828"/>
            <a:ext cx="7128061" cy="51990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4580" y="526032"/>
            <a:ext cx="2248747" cy="78654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302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33" b="0" i="0" u="none" strike="noStrike" kern="1200" cap="none" spc="-5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 </a:t>
            </a:r>
            <a:r>
              <a:rPr kumimoji="0" sz="2533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r>
              <a:rPr kumimoji="0" sz="2533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533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reoﬀend</a:t>
            </a:r>
            <a:endParaRPr kumimoji="0" sz="25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ts val="3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 </a:t>
            </a:r>
            <a:r>
              <a:rPr kumimoji="0" sz="2533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533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</a:t>
            </a:r>
            <a:r>
              <a:rPr kumimoji="0" sz="2533" b="0" i="0" u="none" strike="noStrike" kern="120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533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reoﬀend</a:t>
            </a:r>
            <a:endParaRPr kumimoji="0" sz="25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23458" y="1826427"/>
            <a:ext cx="6443133" cy="2764367"/>
          </a:xfrm>
          <a:custGeom>
            <a:avLst/>
            <a:gdLst/>
            <a:ahLst/>
            <a:cxnLst/>
            <a:rect l="l" t="t" r="r" b="b"/>
            <a:pathLst>
              <a:path w="4832350" h="2073275">
                <a:moveTo>
                  <a:pt x="0" y="0"/>
                </a:moveTo>
                <a:lnTo>
                  <a:pt x="4832099" y="2072699"/>
                </a:lnTo>
              </a:path>
            </a:pathLst>
          </a:custGeom>
          <a:ln w="1142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4422" y="974828"/>
            <a:ext cx="7128061" cy="51990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4525" y="526032"/>
            <a:ext cx="2248747" cy="78654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302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33" b="0" i="0" u="none" strike="noStrike" kern="1200" cap="none" spc="-5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 </a:t>
            </a:r>
            <a:r>
              <a:rPr kumimoji="0" sz="2533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r>
              <a:rPr kumimoji="0" sz="2533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533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reoﬀend</a:t>
            </a:r>
            <a:endParaRPr kumimoji="0" sz="25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ts val="3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 </a:t>
            </a:r>
            <a:r>
              <a:rPr kumimoji="0" sz="2533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533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</a:t>
            </a:r>
            <a:r>
              <a:rPr kumimoji="0" sz="2533" b="0" i="0" u="none" strike="noStrike" kern="120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533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reoﬀend</a:t>
            </a:r>
            <a:endParaRPr kumimoji="0" sz="25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24505" y="3977582"/>
            <a:ext cx="4077547" cy="1497753"/>
          </a:xfrm>
          <a:custGeom>
            <a:avLst/>
            <a:gdLst/>
            <a:ahLst/>
            <a:cxnLst/>
            <a:rect l="l" t="t" r="r" b="b"/>
            <a:pathLst>
              <a:path w="3058160" h="1123314">
                <a:moveTo>
                  <a:pt x="0" y="0"/>
                </a:moveTo>
                <a:lnTo>
                  <a:pt x="3057787" y="1122833"/>
                </a:lnTo>
              </a:path>
            </a:pathLst>
          </a:custGeom>
          <a:ln w="101599">
            <a:solidFill>
              <a:srgbClr val="FF525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23559" y="1353462"/>
            <a:ext cx="6443133" cy="2763519"/>
          </a:xfrm>
          <a:custGeom>
            <a:avLst/>
            <a:gdLst/>
            <a:ahLst/>
            <a:cxnLst/>
            <a:rect l="l" t="t" r="r" b="b"/>
            <a:pathLst>
              <a:path w="4832350" h="2072639">
                <a:moveTo>
                  <a:pt x="0" y="0"/>
                </a:moveTo>
                <a:lnTo>
                  <a:pt x="4831960" y="2072636"/>
                </a:lnTo>
              </a:path>
            </a:pathLst>
          </a:custGeom>
          <a:ln w="88899">
            <a:solidFill>
              <a:srgbClr val="50A7F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2967" y="671767"/>
            <a:ext cx="9387840" cy="59155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pc="133" dirty="0"/>
              <a:t>Bias, </a:t>
            </a:r>
            <a:r>
              <a:rPr spc="-33" dirty="0"/>
              <a:t>error, </a:t>
            </a:r>
            <a:r>
              <a:rPr spc="67" dirty="0"/>
              <a:t>discrimination </a:t>
            </a:r>
            <a:r>
              <a:rPr spc="33" dirty="0"/>
              <a:t>in </a:t>
            </a:r>
            <a:r>
              <a:rPr spc="60" dirty="0"/>
              <a:t>statistical</a:t>
            </a:r>
            <a:r>
              <a:rPr spc="380" dirty="0"/>
              <a:t> </a:t>
            </a:r>
            <a:r>
              <a:rPr spc="147" dirty="0"/>
              <a:t>models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26327" y="1568467"/>
            <a:ext cx="8003540" cy="1281546"/>
          </a:xfrm>
          <a:prstGeom prst="rect">
            <a:avLst/>
          </a:prstGeom>
        </p:spPr>
        <p:txBody>
          <a:bodyPr vert="horz" wrap="square" lIns="0" tIns="70272" rIns="0" bIns="0" rtlCol="0">
            <a:spAutoFit/>
          </a:bodyPr>
          <a:lstStyle/>
          <a:p>
            <a:pPr marL="413163" marR="0" lvl="0" indent="-396230" algn="l" defTabSz="1219170" rtl="0" eaLnBrk="1" fontAlgn="auto" latinLnBrk="0" hangingPunct="1">
              <a:lnSpc>
                <a:spcPct val="100000"/>
              </a:lnSpc>
              <a:spcBef>
                <a:spcPts val="552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412316" algn="l"/>
                <a:tab pos="413163" algn="l"/>
              </a:tabLst>
              <a:defRPr/>
            </a:pPr>
            <a:r>
              <a:rPr kumimoji="0" sz="2400" b="0" i="0" u="none" strike="noStrike" kern="1200" cap="none" spc="12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False </a:t>
            </a:r>
            <a:r>
              <a:rPr kumimoji="0" sz="2400" b="0" i="0" u="none" strike="noStrike" kern="1200" cap="none" spc="7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positives </a:t>
            </a:r>
            <a:r>
              <a:rPr kumimoji="0" sz="2400" b="0" i="0" u="none" strike="noStrike" kern="1200" cap="none" spc="13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vs </a:t>
            </a:r>
            <a:r>
              <a:rPr kumimoji="0" sz="2400" b="0" i="0" u="none" strike="noStrike" kern="1200" cap="none" spc="7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false</a:t>
            </a:r>
            <a:r>
              <a:rPr kumimoji="0" sz="2400" b="0" i="0" u="none" strike="noStrike" kern="1200" cap="none" spc="-4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9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negatives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13163" marR="0" lvl="0" indent="-396230" algn="l" defTabSz="1219170" rtl="0" eaLnBrk="1" fontAlgn="auto" latinLnBrk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412316" algn="l"/>
                <a:tab pos="413163" algn="l"/>
              </a:tabLst>
              <a:defRPr/>
            </a:pPr>
            <a:r>
              <a:rPr kumimoji="0" sz="2400" b="0" i="0" u="none" strike="noStrike" kern="1200" cap="none" spc="4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Fitting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</a:t>
            </a:r>
            <a:r>
              <a:rPr kumimoji="0" sz="2400" b="0" i="0" u="none" strike="noStrike" kern="1200" cap="none" spc="4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2400" b="0" i="0" u="none" strike="noStrike" kern="1200" cap="none" spc="1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majority</a:t>
            </a:r>
            <a:r>
              <a:rPr kumimoji="0" sz="2400" b="0" i="0" u="none" strike="noStrike" kern="1200" cap="none" spc="20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5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population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Tx/>
              <a:buSzTx/>
              <a:buFontTx/>
              <a:buNone/>
              <a:tabLst>
                <a:tab pos="412316" algn="l"/>
              </a:tabLst>
              <a:defRPr/>
            </a:pPr>
            <a:r>
              <a:rPr kumimoji="0" sz="2400" b="1" i="0" u="none" strike="noStrike" kern="1200" cap="none" spc="-2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	</a:t>
            </a:r>
            <a:r>
              <a:rPr kumimoji="0" sz="2400" b="1" i="0" u="none" strike="noStrike" kern="1200" cap="none" spc="10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Reﬂecting </a:t>
            </a:r>
            <a:r>
              <a:rPr kumimoji="0" sz="2400" b="1" i="0" u="none" strike="noStrike" kern="1200" cap="none" spc="7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(and </a:t>
            </a:r>
            <a:r>
              <a:rPr kumimoji="0" sz="2400" b="1" i="0" u="none" strike="noStrike" kern="1200" cap="none" spc="10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compounding) </a:t>
            </a:r>
            <a:r>
              <a:rPr kumimoji="0" sz="2400" b="1" i="0" u="none" strike="noStrike" kern="1200" cap="none" spc="6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structural</a:t>
            </a:r>
            <a:r>
              <a:rPr kumimoji="0" sz="2400" b="1" i="0" u="none" strike="noStrike" kern="1200" cap="none" spc="-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7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discrimination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55972" y="2402816"/>
            <a:ext cx="2480057" cy="16819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61097" y="3797907"/>
            <a:ext cx="725819" cy="686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11897" y="3814840"/>
            <a:ext cx="624219" cy="5845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75760" y="4140665"/>
            <a:ext cx="1101513" cy="803639"/>
          </a:xfrm>
          <a:prstGeom prst="rect">
            <a:avLst/>
          </a:prstGeom>
        </p:spPr>
        <p:txBody>
          <a:bodyPr vert="horz" wrap="square" lIns="0" tIns="33867" rIns="0" bIns="0" rtlCol="0">
            <a:spAutoFit/>
          </a:bodyPr>
          <a:lstStyle/>
          <a:p>
            <a:pPr marL="16933" marR="6773" lvl="0" indent="203195" algn="l" defTabSz="1219170" rtl="0" eaLnBrk="1" fontAlgn="auto" latinLnBrk="0" hangingPunct="1">
              <a:lnSpc>
                <a:spcPts val="3000"/>
              </a:lnSpc>
              <a:spcBef>
                <a:spcPts val="2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33" b="0" i="1" u="none" strike="noStrike" kern="1200" cap="none" spc="4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prior  </a:t>
            </a:r>
            <a:r>
              <a:rPr kumimoji="0" sz="2533" b="0" i="1" u="none" strike="noStrike" kern="1200" cap="none" spc="1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oﬀence</a:t>
            </a:r>
            <a:endParaRPr kumimoji="0" sz="25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81688" y="4331164"/>
            <a:ext cx="1352973" cy="40688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33" b="0" i="1" u="none" strike="noStrike" kern="1200" cap="none" spc="10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re-oﬀend</a:t>
            </a:r>
            <a:endParaRPr kumimoji="0" sz="25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11279" y="3736019"/>
            <a:ext cx="702325" cy="6515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562078" y="3752952"/>
            <a:ext cx="600725" cy="5499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50045" y="4331164"/>
            <a:ext cx="892387" cy="40688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33" b="0" i="0" u="none" strike="noStrike" kern="1200" cap="none" spc="-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Model</a:t>
            </a:r>
            <a:endParaRPr kumimoji="0" sz="25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55972" y="2402816"/>
            <a:ext cx="2480057" cy="16819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61097" y="3797907"/>
            <a:ext cx="725819" cy="686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11897" y="3814840"/>
            <a:ext cx="624219" cy="5845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26570" y="4140665"/>
            <a:ext cx="999913" cy="803639"/>
          </a:xfrm>
          <a:prstGeom prst="rect">
            <a:avLst/>
          </a:prstGeom>
        </p:spPr>
        <p:txBody>
          <a:bodyPr vert="horz" wrap="square" lIns="0" tIns="33867" rIns="0" bIns="0" rtlCol="0">
            <a:spAutoFit/>
          </a:bodyPr>
          <a:lstStyle/>
          <a:p>
            <a:pPr marL="16933" marR="6773" lvl="0" indent="152396" algn="l" defTabSz="1219170" rtl="0" eaLnBrk="1" fontAlgn="auto" latinLnBrk="0" hangingPunct="1">
              <a:lnSpc>
                <a:spcPts val="3000"/>
              </a:lnSpc>
              <a:spcBef>
                <a:spcPts val="2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33" b="0" i="1" u="none" strike="noStrike" kern="1200" cap="none" spc="4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prior  </a:t>
            </a:r>
            <a:r>
              <a:rPr kumimoji="0" sz="2533" b="0" i="1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</a:t>
            </a:r>
            <a:r>
              <a:rPr kumimoji="0" sz="2533" b="0" i="1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533" b="0" i="1" u="none" strike="noStrike" kern="1200" cap="none" spc="1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ests</a:t>
            </a:r>
            <a:endParaRPr kumimoji="0" sz="25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32420" y="4331164"/>
            <a:ext cx="1251373" cy="40688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33" b="0" i="1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re-arrest</a:t>
            </a:r>
            <a:endParaRPr kumimoji="0" sz="25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11279" y="3736019"/>
            <a:ext cx="702325" cy="6515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562078" y="3752952"/>
            <a:ext cx="600725" cy="5499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50045" y="4331164"/>
            <a:ext cx="892387" cy="40688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33" b="0" i="0" u="none" strike="noStrike" kern="1200" cap="none" spc="-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Model</a:t>
            </a:r>
            <a:endParaRPr kumimoji="0" sz="25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55972" y="2402816"/>
            <a:ext cx="2480057" cy="16819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61097" y="3797907"/>
            <a:ext cx="725819" cy="686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11897" y="3814840"/>
            <a:ext cx="624219" cy="5845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26570" y="4140665"/>
            <a:ext cx="999913" cy="803639"/>
          </a:xfrm>
          <a:prstGeom prst="rect">
            <a:avLst/>
          </a:prstGeom>
        </p:spPr>
        <p:txBody>
          <a:bodyPr vert="horz" wrap="square" lIns="0" tIns="33867" rIns="0" bIns="0" rtlCol="0">
            <a:spAutoFit/>
          </a:bodyPr>
          <a:lstStyle/>
          <a:p>
            <a:pPr marL="16933" marR="6773" lvl="0" indent="152396" algn="l" defTabSz="1219170" rtl="0" eaLnBrk="1" fontAlgn="auto" latinLnBrk="0" hangingPunct="1">
              <a:lnSpc>
                <a:spcPts val="3000"/>
              </a:lnSpc>
              <a:spcBef>
                <a:spcPts val="2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33" b="0" i="1" u="none" strike="noStrike" kern="1200" cap="none" spc="4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prior  </a:t>
            </a:r>
            <a:r>
              <a:rPr kumimoji="0" sz="2533" b="0" i="1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</a:t>
            </a:r>
            <a:r>
              <a:rPr kumimoji="0" sz="2533" b="0" i="1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533" b="0" i="1" u="none" strike="noStrike" kern="1200" cap="none" spc="1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ests</a:t>
            </a:r>
            <a:endParaRPr kumimoji="0" sz="25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32420" y="4331164"/>
            <a:ext cx="1251373" cy="40688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33" b="0" i="1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re-arrest</a:t>
            </a:r>
            <a:endParaRPr kumimoji="0" sz="25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11279" y="3736019"/>
            <a:ext cx="702325" cy="6515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562078" y="3752952"/>
            <a:ext cx="600725" cy="5499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50045" y="4331164"/>
            <a:ext cx="892387" cy="40688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33" b="0" i="0" u="none" strike="noStrike" kern="1200" cap="none" spc="-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Model</a:t>
            </a:r>
            <a:endParaRPr kumimoji="0" sz="25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61318" y="1157202"/>
            <a:ext cx="2636140" cy="26622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51367" y="6179531"/>
            <a:ext cx="7161107" cy="352960"/>
          </a:xfrm>
          <a:prstGeom prst="rect">
            <a:avLst/>
          </a:prstGeom>
        </p:spPr>
        <p:txBody>
          <a:bodyPr vert="horz" wrap="square" lIns="0" tIns="39793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3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33" b="1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Report: The </a:t>
            </a:r>
            <a:r>
              <a:rPr kumimoji="0" sz="933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War </a:t>
            </a:r>
            <a:r>
              <a:rPr kumimoji="0" sz="933" b="1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 </a:t>
            </a:r>
            <a:r>
              <a:rPr kumimoji="0" sz="9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Marijuana </a:t>
            </a:r>
            <a:r>
              <a:rPr kumimoji="0" sz="933" b="1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Black and White,</a:t>
            </a:r>
            <a:r>
              <a:rPr kumimoji="0" sz="933" b="1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933" b="1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ACLU</a:t>
            </a:r>
            <a:endParaRPr kumimoji="0" sz="9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33" b="1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https://www.aclu.org/report/report-war-marijuana-black-and-white?redirect=criminal-law-reform/war-marijuana-black-and-white</a:t>
            </a:r>
            <a:endParaRPr kumimoji="0" sz="9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55972" y="2402816"/>
            <a:ext cx="2480057" cy="16819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61097" y="3797907"/>
            <a:ext cx="725819" cy="686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11897" y="3814840"/>
            <a:ext cx="624219" cy="5845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26570" y="4140665"/>
            <a:ext cx="999913" cy="803639"/>
          </a:xfrm>
          <a:prstGeom prst="rect">
            <a:avLst/>
          </a:prstGeom>
        </p:spPr>
        <p:txBody>
          <a:bodyPr vert="horz" wrap="square" lIns="0" tIns="33867" rIns="0" bIns="0" rtlCol="0">
            <a:spAutoFit/>
          </a:bodyPr>
          <a:lstStyle/>
          <a:p>
            <a:pPr marL="16933" marR="6773" lvl="0" indent="152396" algn="l" defTabSz="1219170" rtl="0" eaLnBrk="1" fontAlgn="auto" latinLnBrk="0" hangingPunct="1">
              <a:lnSpc>
                <a:spcPts val="3000"/>
              </a:lnSpc>
              <a:spcBef>
                <a:spcPts val="2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33" b="0" i="1" u="none" strike="noStrike" kern="1200" cap="none" spc="4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prior  </a:t>
            </a:r>
            <a:r>
              <a:rPr kumimoji="0" sz="2533" b="0" i="1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</a:t>
            </a:r>
            <a:r>
              <a:rPr kumimoji="0" sz="2533" b="0" i="1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533" b="0" i="1" u="none" strike="noStrike" kern="1200" cap="none" spc="1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ests</a:t>
            </a:r>
            <a:endParaRPr kumimoji="0" sz="25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32420" y="4331164"/>
            <a:ext cx="1251373" cy="40688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33" b="0" i="1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re-arrest</a:t>
            </a:r>
            <a:endParaRPr kumimoji="0" sz="25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11279" y="3736019"/>
            <a:ext cx="702325" cy="6515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562078" y="3752952"/>
            <a:ext cx="600725" cy="5499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50045" y="4331164"/>
            <a:ext cx="892387" cy="40688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33" b="0" i="0" u="none" strike="noStrike" kern="1200" cap="none" spc="-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Model</a:t>
            </a:r>
            <a:endParaRPr kumimoji="0" sz="25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61318" y="1157202"/>
            <a:ext cx="2636140" cy="26622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069549" y="1157202"/>
            <a:ext cx="2636140" cy="26622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51367" y="6179531"/>
            <a:ext cx="7161107" cy="352960"/>
          </a:xfrm>
          <a:prstGeom prst="rect">
            <a:avLst/>
          </a:prstGeom>
        </p:spPr>
        <p:txBody>
          <a:bodyPr vert="horz" wrap="square" lIns="0" tIns="39793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3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33" b="1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Report: The </a:t>
            </a:r>
            <a:r>
              <a:rPr kumimoji="0" sz="933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War </a:t>
            </a:r>
            <a:r>
              <a:rPr kumimoji="0" sz="933" b="1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 </a:t>
            </a:r>
            <a:r>
              <a:rPr kumimoji="0" sz="9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Marijuana </a:t>
            </a:r>
            <a:r>
              <a:rPr kumimoji="0" sz="933" b="1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Black and White,</a:t>
            </a:r>
            <a:r>
              <a:rPr kumimoji="0" sz="933" b="1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933" b="1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ACLU</a:t>
            </a:r>
            <a:endParaRPr kumimoji="0" sz="9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33" b="1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https://www.aclu.org/report/report-war-marijuana-black-and-white?redirect=criminal-law-reform/war-marijuana-black-and-white</a:t>
            </a:r>
            <a:endParaRPr kumimoji="0" sz="9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0361" y="754676"/>
            <a:ext cx="6273600" cy="53486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59540" y="4082793"/>
            <a:ext cx="7071360" cy="1270000"/>
          </a:xfrm>
          <a:custGeom>
            <a:avLst/>
            <a:gdLst/>
            <a:ahLst/>
            <a:cxnLst/>
            <a:rect l="l" t="t" r="r" b="b"/>
            <a:pathLst>
              <a:path w="5303520" h="952500">
                <a:moveTo>
                  <a:pt x="0" y="0"/>
                </a:moveTo>
                <a:lnTo>
                  <a:pt x="5303361" y="0"/>
                </a:lnTo>
                <a:lnTo>
                  <a:pt x="5303361" y="952500"/>
                </a:lnTo>
                <a:lnTo>
                  <a:pt x="0" y="9525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68007" y="3896359"/>
            <a:ext cx="6901180" cy="128135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lvl="0" indent="0" algn="l" defTabSz="1219170" rtl="0" eaLnBrk="1" fontAlgn="auto" latinLnBrk="0" hangingPunct="1">
              <a:lnSpc>
                <a:spcPct val="1518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1200" cap="none" spc="87" normalizeH="0" baseline="0" noProof="0" dirty="0">
                <a:ln>
                  <a:noFill/>
                </a:ln>
                <a:solidFill>
                  <a:srgbClr val="393D3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“black </a:t>
            </a:r>
            <a:r>
              <a:rPr kumimoji="0" sz="1867" b="0" i="0" u="none" strike="noStrike" kern="1200" cap="none" spc="73" normalizeH="0" baseline="0" noProof="0" dirty="0">
                <a:ln>
                  <a:noFill/>
                </a:ln>
                <a:solidFill>
                  <a:srgbClr val="393D3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people </a:t>
            </a:r>
            <a:r>
              <a:rPr kumimoji="0" sz="1867" b="0" i="0" u="none" strike="noStrike" kern="1200" cap="none" spc="33" normalizeH="0" baseline="0" noProof="0" dirty="0">
                <a:ln>
                  <a:noFill/>
                </a:ln>
                <a:solidFill>
                  <a:srgbClr val="393D3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are </a:t>
            </a:r>
            <a:r>
              <a:rPr kumimoji="0" sz="1867" b="0" i="0" u="none" strike="noStrike" kern="1200" cap="none" spc="67" normalizeH="0" baseline="0" noProof="0" dirty="0">
                <a:ln>
                  <a:noFill/>
                </a:ln>
                <a:solidFill>
                  <a:srgbClr val="393D3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now </a:t>
            </a:r>
            <a:r>
              <a:rPr kumimoji="0" sz="1867" b="0" i="0" u="none" strike="noStrike" kern="1200" cap="none" spc="33" normalizeH="0" baseline="0" noProof="0" dirty="0">
                <a:ln>
                  <a:noFill/>
                </a:ln>
                <a:solidFill>
                  <a:srgbClr val="393D3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nine </a:t>
            </a:r>
            <a:r>
              <a:rPr kumimoji="0" sz="1867" b="0" i="0" u="none" strike="noStrike" kern="1200" cap="none" spc="60" normalizeH="0" baseline="0" noProof="0" dirty="0">
                <a:ln>
                  <a:noFill/>
                </a:ln>
                <a:solidFill>
                  <a:srgbClr val="393D3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times </a:t>
            </a:r>
            <a:r>
              <a:rPr kumimoji="0" sz="1867" b="0" i="0" u="none" strike="noStrike" kern="1200" cap="none" spc="47" normalizeH="0" baseline="0" noProof="0" dirty="0">
                <a:ln>
                  <a:noFill/>
                </a:ln>
                <a:solidFill>
                  <a:srgbClr val="393D3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more </a:t>
            </a:r>
            <a:r>
              <a:rPr kumimoji="0" sz="1867" b="0" i="0" u="none" strike="noStrike" kern="1200" cap="none" spc="33" normalizeH="0" baseline="0" noProof="0" dirty="0">
                <a:ln>
                  <a:noFill/>
                </a:ln>
                <a:solidFill>
                  <a:srgbClr val="393D3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likely </a:t>
            </a:r>
            <a:r>
              <a:rPr kumimoji="0" sz="1867" b="0" i="0" u="none" strike="noStrike" kern="1200" cap="none" spc="7" normalizeH="0" baseline="0" noProof="0" dirty="0">
                <a:ln>
                  <a:noFill/>
                </a:ln>
                <a:solidFill>
                  <a:srgbClr val="393D3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</a:t>
            </a:r>
            <a:r>
              <a:rPr kumimoji="0" sz="1867" b="0" i="0" u="none" strike="noStrike" kern="1200" cap="none" spc="93" normalizeH="0" baseline="0" noProof="0" dirty="0">
                <a:ln>
                  <a:noFill/>
                </a:ln>
                <a:solidFill>
                  <a:srgbClr val="393D3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 </a:t>
            </a:r>
            <a:r>
              <a:rPr kumimoji="0" sz="1867" b="0" i="0" u="none" strike="noStrike" kern="1200" cap="none" spc="87" normalizeH="0" baseline="0" noProof="0" dirty="0">
                <a:ln>
                  <a:noFill/>
                </a:ln>
                <a:solidFill>
                  <a:srgbClr val="393D3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stopped and  </a:t>
            </a:r>
            <a:r>
              <a:rPr kumimoji="0" sz="1867" b="0" i="0" u="none" strike="noStrike" kern="1200" cap="none" spc="93" normalizeH="0" baseline="0" noProof="0" dirty="0">
                <a:ln>
                  <a:noFill/>
                </a:ln>
                <a:solidFill>
                  <a:srgbClr val="393D3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searched </a:t>
            </a:r>
            <a:r>
              <a:rPr kumimoji="0" sz="1867" b="0" i="0" u="none" strike="noStrike" kern="1200" cap="none" spc="7" normalizeH="0" baseline="0" noProof="0" dirty="0">
                <a:ln>
                  <a:noFill/>
                </a:ln>
                <a:solidFill>
                  <a:srgbClr val="393D3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 </a:t>
            </a:r>
            <a:r>
              <a:rPr kumimoji="0" sz="1867" b="0" i="0" u="none" strike="noStrike" kern="1200" cap="none" spc="100" normalizeH="0" baseline="0" noProof="0" dirty="0">
                <a:ln>
                  <a:noFill/>
                </a:ln>
                <a:solidFill>
                  <a:srgbClr val="393D3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drugs </a:t>
            </a:r>
            <a:r>
              <a:rPr kumimoji="0" sz="1867" b="0" i="0" u="none" strike="noStrike" kern="1200" cap="none" spc="67" normalizeH="0" baseline="0" noProof="0" dirty="0">
                <a:ln>
                  <a:noFill/>
                </a:ln>
                <a:solidFill>
                  <a:srgbClr val="393D3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despite </a:t>
            </a:r>
            <a:r>
              <a:rPr kumimoji="0" sz="1867" b="0" i="0" u="none" strike="noStrike" kern="1200" cap="none" spc="93" normalizeH="0" baseline="0" noProof="0" dirty="0">
                <a:ln>
                  <a:noFill/>
                </a:ln>
                <a:solidFill>
                  <a:srgbClr val="393D3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using </a:t>
            </a:r>
            <a:r>
              <a:rPr kumimoji="0" sz="1867" b="0" i="0" u="none" strike="noStrike" kern="1200" cap="none" spc="100" normalizeH="0" baseline="0" noProof="0" dirty="0">
                <a:ln>
                  <a:noFill/>
                </a:ln>
                <a:solidFill>
                  <a:srgbClr val="393D3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drugs </a:t>
            </a:r>
            <a:r>
              <a:rPr kumimoji="0" sz="1867" b="0" i="0" u="none" strike="noStrike" kern="1200" cap="none" spc="27" normalizeH="0" baseline="0" noProof="0" dirty="0">
                <a:ln>
                  <a:noFill/>
                </a:ln>
                <a:solidFill>
                  <a:srgbClr val="393D3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at </a:t>
            </a:r>
            <a:r>
              <a:rPr kumimoji="0" sz="1867" b="0" i="0" u="none" strike="noStrike" kern="1200" cap="none" spc="107" normalizeH="0" baseline="0" noProof="0" dirty="0">
                <a:ln>
                  <a:noFill/>
                </a:ln>
                <a:solidFill>
                  <a:srgbClr val="393D3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 </a:t>
            </a:r>
            <a:r>
              <a:rPr kumimoji="0" sz="1867" b="0" i="0" u="none" strike="noStrike" kern="1200" cap="none" spc="33" normalizeH="0" baseline="0" noProof="0" dirty="0">
                <a:ln>
                  <a:noFill/>
                </a:ln>
                <a:solidFill>
                  <a:srgbClr val="393D3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lower </a:t>
            </a:r>
            <a:r>
              <a:rPr kumimoji="0" sz="1867" b="0" i="0" u="none" strike="noStrike" kern="1200" cap="none" spc="7" normalizeH="0" baseline="0" noProof="0" dirty="0">
                <a:ln>
                  <a:noFill/>
                </a:ln>
                <a:solidFill>
                  <a:srgbClr val="393D3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rate </a:t>
            </a:r>
            <a:r>
              <a:rPr kumimoji="0" sz="1867" b="0" i="0" u="none" strike="noStrike" kern="1200" cap="none" spc="40" normalizeH="0" baseline="0" noProof="0" dirty="0">
                <a:ln>
                  <a:noFill/>
                </a:ln>
                <a:solidFill>
                  <a:srgbClr val="393D3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than </a:t>
            </a:r>
            <a:r>
              <a:rPr kumimoji="0" sz="1867" b="0" i="0" u="none" strike="noStrike" kern="1200" cap="none" spc="20" normalizeH="0" baseline="0" noProof="0" dirty="0">
                <a:ln>
                  <a:noFill/>
                </a:ln>
                <a:solidFill>
                  <a:srgbClr val="393D3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white  </a:t>
            </a:r>
            <a:r>
              <a:rPr kumimoji="0" sz="1867" b="0" i="0" u="none" strike="noStrike" kern="1200" cap="none" spc="60" normalizeH="0" baseline="0" noProof="0" dirty="0">
                <a:ln>
                  <a:noFill/>
                </a:ln>
                <a:solidFill>
                  <a:srgbClr val="393D3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people”</a:t>
            </a: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73366" y="6294683"/>
            <a:ext cx="6007100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https://www.release.org.uk/publications/ColourOfInjustice</a:t>
            </a: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20269" y="1761805"/>
            <a:ext cx="4263969" cy="21555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41294" y="2184439"/>
            <a:ext cx="1957309" cy="1245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9832" y="3599813"/>
            <a:ext cx="2699173" cy="124820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086" marR="6773" lvl="0" indent="847" algn="ctr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4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features: </a:t>
            </a:r>
            <a:r>
              <a:rPr kumimoji="0" sz="2000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{ </a:t>
            </a:r>
            <a:r>
              <a:rPr kumimoji="0" sz="2000" b="0" i="0" u="none" strike="noStrike" kern="1200" cap="none" spc="-4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qualiﬁcations,  </a:t>
            </a:r>
            <a:r>
              <a:rPr kumimoji="0" sz="2000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postcode, </a:t>
            </a:r>
            <a:r>
              <a:rPr kumimoji="0" sz="20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place </a:t>
            </a:r>
            <a:r>
              <a:rPr kumimoji="0" sz="2000" b="0" i="0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birth,  </a:t>
            </a:r>
            <a:r>
              <a:rPr kumimoji="0" sz="20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occupation, </a:t>
            </a:r>
            <a:r>
              <a:rPr kumimoji="0" sz="20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behavioural  </a:t>
            </a:r>
            <a:r>
              <a:rPr kumimoji="0" sz="2000" b="0" i="0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data,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…}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87561" y="4188958"/>
            <a:ext cx="2015913" cy="32487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4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latent features:</a:t>
            </a:r>
            <a:r>
              <a:rPr kumimoji="0" sz="2000" b="0" i="0" u="none" strike="noStrike" kern="1200" cap="none" spc="-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{?}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27769" y="2471159"/>
            <a:ext cx="1009227" cy="928502"/>
          </a:xfrm>
          <a:prstGeom prst="rect">
            <a:avLst/>
          </a:prstGeom>
        </p:spPr>
        <p:txBody>
          <a:bodyPr vert="horz" wrap="square" lIns="0" tIns="11853" rIns="0" bIns="0" rtlCol="0">
            <a:spAutoFit/>
          </a:bodyPr>
          <a:lstStyle/>
          <a:p>
            <a:pPr marL="16933" marR="6773" lvl="0" indent="0" algn="l" defTabSz="1219170" rtl="0" eaLnBrk="1" fontAlgn="auto" latinLnBrk="0" hangingPunct="1">
              <a:lnSpc>
                <a:spcPct val="102299"/>
              </a:lnSpc>
              <a:spcBef>
                <a:spcPts val="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67" b="0" i="0" u="none" strike="noStrike" kern="1200" cap="none" spc="-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high </a:t>
            </a:r>
            <a:r>
              <a:rPr kumimoji="0" sz="1467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risk  </a:t>
            </a:r>
            <a:r>
              <a:rPr kumimoji="0" sz="1467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medium</a:t>
            </a:r>
            <a:r>
              <a:rPr kumimoji="0" sz="1467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67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risk  </a:t>
            </a:r>
            <a:r>
              <a:rPr kumimoji="0" sz="1467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low</a:t>
            </a:r>
            <a:r>
              <a:rPr kumimoji="0" sz="1467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67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risk</a:t>
            </a:r>
            <a:endParaRPr kumimoji="0" sz="14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67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 </a:t>
            </a:r>
            <a:r>
              <a:rPr kumimoji="0" sz="1467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risk</a:t>
            </a:r>
            <a:endParaRPr kumimoji="0" sz="14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41919" y="5672764"/>
            <a:ext cx="3445933" cy="40688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33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{ </a:t>
            </a:r>
            <a:r>
              <a:rPr kumimoji="0" sz="2533" b="0" i="0" u="none" strike="noStrike" kern="1200" cap="none" spc="-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~gender?, </a:t>
            </a:r>
            <a:r>
              <a:rPr kumimoji="0" sz="2533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~ethnicity?</a:t>
            </a:r>
            <a:r>
              <a:rPr kumimoji="0" sz="2533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533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}</a:t>
            </a:r>
            <a:endParaRPr kumimoji="0" sz="25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180691" y="4784136"/>
            <a:ext cx="630767" cy="643467"/>
          </a:xfrm>
          <a:custGeom>
            <a:avLst/>
            <a:gdLst/>
            <a:ahLst/>
            <a:cxnLst/>
            <a:rect l="l" t="t" r="r" b="b"/>
            <a:pathLst>
              <a:path w="473075" h="482600">
                <a:moveTo>
                  <a:pt x="291087" y="0"/>
                </a:moveTo>
                <a:lnTo>
                  <a:pt x="311982" y="170171"/>
                </a:lnTo>
                <a:lnTo>
                  <a:pt x="472700" y="150437"/>
                </a:lnTo>
                <a:lnTo>
                  <a:pt x="273496" y="481986"/>
                </a:lnTo>
                <a:lnTo>
                  <a:pt x="0" y="208478"/>
                </a:lnTo>
                <a:lnTo>
                  <a:pt x="160718" y="188744"/>
                </a:lnTo>
                <a:lnTo>
                  <a:pt x="139823" y="18572"/>
                </a:lnTo>
                <a:lnTo>
                  <a:pt x="291087" y="0"/>
                </a:lnTo>
                <a:close/>
              </a:path>
            </a:pathLst>
          </a:custGeom>
          <a:ln w="25399">
            <a:solidFill>
              <a:srgbClr val="85888D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75634" y="996375"/>
            <a:ext cx="6040465" cy="548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6934" y="293766"/>
            <a:ext cx="7188665" cy="43608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4301" y="4747259"/>
            <a:ext cx="4908972" cy="1606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33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4"/>
              </a:rPr>
              <a:t>https://www</a:t>
            </a:r>
            <a:r>
              <a:rPr kumimoji="0" sz="933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.ohchr</a:t>
            </a:r>
            <a:r>
              <a:rPr kumimoji="0" sz="933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4"/>
              </a:rPr>
              <a:t>.org/EN/NewsEvents/Pages/DisplayNews.aspx?NewsID=25156&amp;LangID=E</a:t>
            </a:r>
            <a:endParaRPr kumimoji="0" sz="9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60567" y="6097470"/>
            <a:ext cx="5480472" cy="259409"/>
          </a:xfrm>
          <a:prstGeom prst="rect">
            <a:avLst/>
          </a:prstGeom>
        </p:spPr>
        <p:txBody>
          <a:bodyPr vert="horz" wrap="square" lIns="0" tIns="11853" rIns="0" bIns="0" rtlCol="0">
            <a:spAutoFit/>
          </a:bodyPr>
          <a:lstStyle/>
          <a:p>
            <a:pPr marL="16933" marR="6773" lvl="0" indent="0" algn="l" defTabSz="1219170" rtl="0" eaLnBrk="1" fontAlgn="auto" latinLnBrk="0" hangingPunct="1">
              <a:lnSpc>
                <a:spcPct val="104200"/>
              </a:lnSpc>
              <a:spcBef>
                <a:spcPts val="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5"/>
              </a:rPr>
              <a:t>https://www.theguardian.com/technology/2019/oct/16/digital-welfare-state-big-tech-allowed-to-target-and-surveil-the-poor- </a:t>
            </a:r>
            <a:r>
              <a:rPr kumimoji="0" sz="8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un-warns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8118" y="1690866"/>
            <a:ext cx="4711700" cy="208189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67" b="0" i="1" u="none" strike="noStrike" kern="1200" cap="none" spc="9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protected </a:t>
            </a:r>
            <a:r>
              <a:rPr kumimoji="0" sz="2667" b="0" i="1" u="none" strike="noStrike" kern="1200" cap="none" spc="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groups </a:t>
            </a:r>
            <a:r>
              <a:rPr kumimoji="0" sz="2667" b="0" i="1" u="none" strike="noStrike" kern="1200" cap="none" spc="1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receive</a:t>
            </a:r>
            <a:r>
              <a:rPr kumimoji="0" sz="2667" b="0" i="1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67" b="0" i="1" u="none" strike="noStrike" kern="1200" cap="none" spc="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equal  </a:t>
            </a:r>
            <a:r>
              <a:rPr kumimoji="0" sz="2667" b="0" i="1" u="none" strike="noStrike" kern="1200" cap="none" spc="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proportion </a:t>
            </a:r>
            <a:r>
              <a:rPr kumimoji="0" sz="2667" b="0" i="1" u="none" strike="noStrike" kern="1200" cap="none" spc="4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2667" b="0" i="1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errors</a:t>
            </a:r>
            <a:endParaRPr kumimoji="0" sz="26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699329" marR="861885" lvl="0" indent="0" algn="l" defTabSz="1219170" rtl="0" eaLnBrk="1" fontAlgn="auto" latinLnBrk="0" hangingPunct="1">
              <a:lnSpc>
                <a:spcPct val="100000"/>
              </a:lnSpc>
              <a:spcBef>
                <a:spcPts val="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Model </a:t>
            </a:r>
            <a:r>
              <a:rPr kumimoji="0" sz="2000" b="0" i="0" u="none" strike="noStrike" kern="1200" cap="none" spc="5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performance </a:t>
            </a:r>
            <a:r>
              <a:rPr kumimoji="0" sz="2000" b="0" i="0" u="none" strike="noStrike" kern="1200" cap="none" spc="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 </a:t>
            </a:r>
            <a:r>
              <a:rPr kumimoji="0" sz="2000" b="0" i="0" u="none" strike="noStrike" kern="1200" cap="none" spc="5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male  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applicants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56815" y="3097107"/>
            <a:ext cx="3388360" cy="63265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Model </a:t>
            </a:r>
            <a:r>
              <a:rPr kumimoji="0" sz="2000" b="0" i="0" u="none" strike="noStrike" kern="1200" cap="none" spc="5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performance </a:t>
            </a:r>
            <a:r>
              <a:rPr kumimoji="0" sz="2000" b="0" i="0" u="none" strike="noStrike" kern="1200" cap="none" spc="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2000" b="0" i="0" u="none" strike="noStrike" kern="1200" cap="none" spc="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5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female  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applicants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79856" y="4718159"/>
            <a:ext cx="1224280" cy="635000"/>
          </a:xfrm>
          <a:custGeom>
            <a:avLst/>
            <a:gdLst/>
            <a:ahLst/>
            <a:cxnLst/>
            <a:rect l="l" t="t" r="r" b="b"/>
            <a:pathLst>
              <a:path w="918210" h="476250">
                <a:moveTo>
                  <a:pt x="0" y="238124"/>
                </a:moveTo>
                <a:lnTo>
                  <a:pt x="4189" y="205812"/>
                </a:lnTo>
                <a:lnTo>
                  <a:pt x="16392" y="174821"/>
                </a:lnTo>
                <a:lnTo>
                  <a:pt x="62653" y="117938"/>
                </a:lnTo>
                <a:lnTo>
                  <a:pt x="95617" y="92613"/>
                </a:lnTo>
                <a:lnTo>
                  <a:pt x="134408" y="69745"/>
                </a:lnTo>
                <a:lnTo>
                  <a:pt x="178479" y="49616"/>
                </a:lnTo>
                <a:lnTo>
                  <a:pt x="227284" y="32511"/>
                </a:lnTo>
                <a:lnTo>
                  <a:pt x="280275" y="18713"/>
                </a:lnTo>
                <a:lnTo>
                  <a:pt x="336905" y="8506"/>
                </a:lnTo>
                <a:lnTo>
                  <a:pt x="396629" y="2173"/>
                </a:lnTo>
                <a:lnTo>
                  <a:pt x="458899" y="0"/>
                </a:lnTo>
                <a:lnTo>
                  <a:pt x="521169" y="2173"/>
                </a:lnTo>
                <a:lnTo>
                  <a:pt x="580893" y="8506"/>
                </a:lnTo>
                <a:lnTo>
                  <a:pt x="637524" y="18713"/>
                </a:lnTo>
                <a:lnTo>
                  <a:pt x="690515" y="32511"/>
                </a:lnTo>
                <a:lnTo>
                  <a:pt x="739319" y="49616"/>
                </a:lnTo>
                <a:lnTo>
                  <a:pt x="783390" y="69745"/>
                </a:lnTo>
                <a:lnTo>
                  <a:pt x="822181" y="92613"/>
                </a:lnTo>
                <a:lnTo>
                  <a:pt x="855146" y="117938"/>
                </a:lnTo>
                <a:lnTo>
                  <a:pt x="881736" y="145436"/>
                </a:lnTo>
                <a:lnTo>
                  <a:pt x="913610" y="205812"/>
                </a:lnTo>
                <a:lnTo>
                  <a:pt x="917799" y="238124"/>
                </a:lnTo>
                <a:lnTo>
                  <a:pt x="901407" y="301428"/>
                </a:lnTo>
                <a:lnTo>
                  <a:pt x="855146" y="358311"/>
                </a:lnTo>
                <a:lnTo>
                  <a:pt x="822181" y="383636"/>
                </a:lnTo>
                <a:lnTo>
                  <a:pt x="783390" y="406505"/>
                </a:lnTo>
                <a:lnTo>
                  <a:pt x="739319" y="426634"/>
                </a:lnTo>
                <a:lnTo>
                  <a:pt x="690515" y="443739"/>
                </a:lnTo>
                <a:lnTo>
                  <a:pt x="637524" y="457537"/>
                </a:lnTo>
                <a:lnTo>
                  <a:pt x="580893" y="467744"/>
                </a:lnTo>
                <a:lnTo>
                  <a:pt x="521169" y="474076"/>
                </a:lnTo>
                <a:lnTo>
                  <a:pt x="458899" y="476250"/>
                </a:lnTo>
                <a:lnTo>
                  <a:pt x="396629" y="474076"/>
                </a:lnTo>
                <a:lnTo>
                  <a:pt x="336905" y="467744"/>
                </a:lnTo>
                <a:lnTo>
                  <a:pt x="280275" y="457537"/>
                </a:lnTo>
                <a:lnTo>
                  <a:pt x="227284" y="443739"/>
                </a:lnTo>
                <a:lnTo>
                  <a:pt x="178479" y="426634"/>
                </a:lnTo>
                <a:lnTo>
                  <a:pt x="134408" y="406505"/>
                </a:lnTo>
                <a:lnTo>
                  <a:pt x="95617" y="383636"/>
                </a:lnTo>
                <a:lnTo>
                  <a:pt x="62653" y="358311"/>
                </a:lnTo>
                <a:lnTo>
                  <a:pt x="36062" y="330814"/>
                </a:lnTo>
                <a:lnTo>
                  <a:pt x="4189" y="270437"/>
                </a:lnTo>
                <a:lnTo>
                  <a:pt x="0" y="238124"/>
                </a:lnTo>
                <a:close/>
              </a:path>
            </a:pathLst>
          </a:custGeom>
          <a:ln w="101599">
            <a:solidFill>
              <a:srgbClr val="BB580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190264" y="4718159"/>
            <a:ext cx="1224280" cy="635000"/>
          </a:xfrm>
          <a:custGeom>
            <a:avLst/>
            <a:gdLst/>
            <a:ahLst/>
            <a:cxnLst/>
            <a:rect l="l" t="t" r="r" b="b"/>
            <a:pathLst>
              <a:path w="918209" h="476250">
                <a:moveTo>
                  <a:pt x="0" y="238124"/>
                </a:moveTo>
                <a:lnTo>
                  <a:pt x="4189" y="205812"/>
                </a:lnTo>
                <a:lnTo>
                  <a:pt x="16392" y="174821"/>
                </a:lnTo>
                <a:lnTo>
                  <a:pt x="62653" y="117938"/>
                </a:lnTo>
                <a:lnTo>
                  <a:pt x="95617" y="92613"/>
                </a:lnTo>
                <a:lnTo>
                  <a:pt x="134408" y="69745"/>
                </a:lnTo>
                <a:lnTo>
                  <a:pt x="178479" y="49616"/>
                </a:lnTo>
                <a:lnTo>
                  <a:pt x="227284" y="32511"/>
                </a:lnTo>
                <a:lnTo>
                  <a:pt x="280274" y="18713"/>
                </a:lnTo>
                <a:lnTo>
                  <a:pt x="336905" y="8506"/>
                </a:lnTo>
                <a:lnTo>
                  <a:pt x="396629" y="2173"/>
                </a:lnTo>
                <a:lnTo>
                  <a:pt x="458898" y="0"/>
                </a:lnTo>
                <a:lnTo>
                  <a:pt x="521169" y="2173"/>
                </a:lnTo>
                <a:lnTo>
                  <a:pt x="580892" y="8506"/>
                </a:lnTo>
                <a:lnTo>
                  <a:pt x="637523" y="18713"/>
                </a:lnTo>
                <a:lnTo>
                  <a:pt x="690514" y="32511"/>
                </a:lnTo>
                <a:lnTo>
                  <a:pt x="739319" y="49616"/>
                </a:lnTo>
                <a:lnTo>
                  <a:pt x="783390" y="69745"/>
                </a:lnTo>
                <a:lnTo>
                  <a:pt x="822181" y="92613"/>
                </a:lnTo>
                <a:lnTo>
                  <a:pt x="855145" y="117938"/>
                </a:lnTo>
                <a:lnTo>
                  <a:pt x="881736" y="145436"/>
                </a:lnTo>
                <a:lnTo>
                  <a:pt x="913609" y="205812"/>
                </a:lnTo>
                <a:lnTo>
                  <a:pt x="917798" y="238124"/>
                </a:lnTo>
                <a:lnTo>
                  <a:pt x="901406" y="301428"/>
                </a:lnTo>
                <a:lnTo>
                  <a:pt x="855145" y="358311"/>
                </a:lnTo>
                <a:lnTo>
                  <a:pt x="822181" y="383636"/>
                </a:lnTo>
                <a:lnTo>
                  <a:pt x="783390" y="406505"/>
                </a:lnTo>
                <a:lnTo>
                  <a:pt x="739319" y="426634"/>
                </a:lnTo>
                <a:lnTo>
                  <a:pt x="690514" y="443739"/>
                </a:lnTo>
                <a:lnTo>
                  <a:pt x="637523" y="457537"/>
                </a:lnTo>
                <a:lnTo>
                  <a:pt x="580892" y="467744"/>
                </a:lnTo>
                <a:lnTo>
                  <a:pt x="521169" y="474076"/>
                </a:lnTo>
                <a:lnTo>
                  <a:pt x="458898" y="476250"/>
                </a:lnTo>
                <a:lnTo>
                  <a:pt x="396629" y="474076"/>
                </a:lnTo>
                <a:lnTo>
                  <a:pt x="336905" y="467744"/>
                </a:lnTo>
                <a:lnTo>
                  <a:pt x="280274" y="457537"/>
                </a:lnTo>
                <a:lnTo>
                  <a:pt x="227284" y="443739"/>
                </a:lnTo>
                <a:lnTo>
                  <a:pt x="178479" y="426634"/>
                </a:lnTo>
                <a:lnTo>
                  <a:pt x="134408" y="406505"/>
                </a:lnTo>
                <a:lnTo>
                  <a:pt x="95617" y="383636"/>
                </a:lnTo>
                <a:lnTo>
                  <a:pt x="62653" y="358311"/>
                </a:lnTo>
                <a:lnTo>
                  <a:pt x="36062" y="330814"/>
                </a:lnTo>
                <a:lnTo>
                  <a:pt x="4189" y="270437"/>
                </a:lnTo>
                <a:lnTo>
                  <a:pt x="0" y="238124"/>
                </a:lnTo>
                <a:close/>
              </a:path>
            </a:pathLst>
          </a:custGeom>
          <a:ln w="101599">
            <a:solidFill>
              <a:srgbClr val="BB580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12967" y="671767"/>
            <a:ext cx="8793479" cy="59155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pc="40" dirty="0"/>
              <a:t>Parity of </a:t>
            </a:r>
            <a:r>
              <a:rPr spc="73" dirty="0"/>
              <a:t>errors </a:t>
            </a:r>
            <a:r>
              <a:rPr spc="127" dirty="0"/>
              <a:t>between </a:t>
            </a:r>
            <a:r>
              <a:rPr spc="100" dirty="0"/>
              <a:t>protected</a:t>
            </a:r>
            <a:r>
              <a:rPr spc="280" dirty="0"/>
              <a:t> </a:t>
            </a:r>
            <a:r>
              <a:rPr spc="213" dirty="0"/>
              <a:t>classes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8185" y="2375127"/>
            <a:ext cx="4361180" cy="289000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67" b="0" i="0" u="none" strike="noStrike" kern="1200" cap="none" spc="5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Calibration: </a:t>
            </a:r>
            <a:r>
              <a:rPr kumimoji="0" sz="2667" b="0" i="0" u="none" strike="noStrike" kern="1200" cap="none" spc="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 </a:t>
            </a:r>
            <a:r>
              <a:rPr kumimoji="0" sz="2667" b="0" i="0" u="none" strike="noStrike" kern="1200" cap="none" spc="8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those </a:t>
            </a:r>
            <a:r>
              <a:rPr kumimoji="0" sz="2667" b="0" i="0" u="none" strike="noStrike" kern="1200" cap="none" spc="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given </a:t>
            </a:r>
            <a:r>
              <a:rPr kumimoji="0" sz="2667" b="0" i="0" u="none" strike="noStrike" kern="1200" cap="none" spc="1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  </a:t>
            </a:r>
            <a:r>
              <a:rPr kumimoji="0" sz="2667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particular </a:t>
            </a:r>
            <a:r>
              <a:rPr kumimoji="0" sz="2667" b="0" i="0" u="none" strike="noStrike" kern="1200" cap="none" spc="7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risk </a:t>
            </a:r>
            <a:r>
              <a:rPr kumimoji="0" sz="2667" b="0" i="0" u="none" strike="noStrike" kern="1200" cap="none" spc="1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score </a:t>
            </a:r>
            <a:r>
              <a:rPr kumimoji="0" sz="2667" b="0" i="0" u="none" strike="noStrike" kern="1200" cap="none" spc="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S, </a:t>
            </a:r>
            <a:r>
              <a:rPr kumimoji="0" sz="2667" b="0" i="0" u="none" strike="noStrike" kern="1200" cap="none" spc="18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S%  </a:t>
            </a:r>
            <a:r>
              <a:rPr kumimoji="0" sz="2667" b="0" i="0" u="none" strike="noStrike" kern="1200" cap="none" spc="9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should </a:t>
            </a:r>
            <a:r>
              <a:rPr kumimoji="0" sz="2667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result </a:t>
            </a:r>
            <a:r>
              <a:rPr kumimoji="0" sz="2667" b="0" i="0" u="none" strike="noStrike" kern="1200" cap="none" spc="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</a:t>
            </a:r>
            <a:r>
              <a:rPr kumimoji="0" sz="2667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2667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predicted  </a:t>
            </a:r>
            <a:r>
              <a:rPr kumimoji="0" sz="2667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outcome.</a:t>
            </a:r>
            <a:endParaRPr kumimoji="0" sz="26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6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6933" marR="265000" lvl="0" indent="0" algn="l" defTabSz="1219170" rtl="0" eaLnBrk="1" fontAlgn="auto" latinLnBrk="0" hangingPunct="1">
              <a:lnSpc>
                <a:spcPts val="3160"/>
              </a:lnSpc>
              <a:spcBef>
                <a:spcPts val="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67" b="0" i="0" u="none" strike="noStrike" kern="1200" cap="none" spc="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Calibration </a:t>
            </a:r>
            <a:r>
              <a:rPr kumimoji="0" sz="2667" b="0" i="0" u="none" strike="noStrike" kern="1200" cap="none" spc="9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should </a:t>
            </a:r>
            <a:r>
              <a:rPr kumimoji="0" sz="2667" b="0" i="0" u="none" strike="noStrike" kern="1200" cap="none" spc="15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</a:t>
            </a:r>
            <a:r>
              <a:rPr kumimoji="0" sz="2667" b="0" i="0" u="none" strike="noStrike" kern="1200" cap="none" spc="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67" b="0" i="0" u="none" strike="noStrike" kern="1200" cap="none" spc="9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equal  between </a:t>
            </a:r>
            <a:r>
              <a:rPr kumimoji="0" sz="2667" b="0" i="0" u="none" strike="noStrike" kern="1200" cap="none" spc="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protected</a:t>
            </a:r>
            <a:r>
              <a:rPr kumimoji="0" sz="2667" b="0" i="0" u="none" strike="noStrike" kern="1200" cap="none" spc="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67" b="0" i="0" u="none" strike="noStrike" kern="1200" cap="none" spc="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groups</a:t>
            </a:r>
            <a:endParaRPr kumimoji="0" sz="26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12454" y="2127387"/>
            <a:ext cx="6579545" cy="40950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34338" y="6169102"/>
            <a:ext cx="4279900" cy="50556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620591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7" b="0" i="0" u="none" strike="noStrike" kern="1200" cap="none" spc="-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Image </a:t>
            </a:r>
            <a:r>
              <a:rPr kumimoji="0" sz="1067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from </a:t>
            </a:r>
            <a:r>
              <a:rPr kumimoji="0" sz="1067" b="0" i="0" u="none" strike="noStrike" kern="1200" cap="none" spc="-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“Deﬁning </a:t>
            </a:r>
            <a:r>
              <a:rPr kumimoji="0" sz="1067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r>
              <a:rPr kumimoji="0" sz="1067" b="0" i="0" u="none" strike="noStrike" kern="1200" cap="none" spc="-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Designing </a:t>
            </a:r>
            <a:r>
              <a:rPr kumimoji="0" sz="1067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Fair</a:t>
            </a:r>
            <a:r>
              <a:rPr kumimoji="0" sz="1067" b="0" i="0" u="none" strike="noStrike" kern="1200" cap="none" spc="8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67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Algorithms"</a:t>
            </a:r>
            <a:endParaRPr kumimoji="0" sz="10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6086" marR="6773" lvl="0" indent="0" algn="ctr" defTabSz="1219170" rtl="0" eaLnBrk="1" fontAlgn="auto" latinLnBrk="0" hangingPunct="1">
              <a:lnSpc>
                <a:spcPct val="10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7" b="0" i="0" u="none" strike="noStrike" kern="1200" cap="none" spc="-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Sam </a:t>
            </a:r>
            <a:r>
              <a:rPr kumimoji="0" sz="1067" b="0" i="0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Corbett-Davies </a:t>
            </a:r>
            <a:r>
              <a:rPr kumimoji="0" sz="1067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r>
              <a:rPr kumimoji="0" sz="1067" b="0" i="0" u="none" strike="noStrike" kern="1200" cap="none" spc="-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Sharad </a:t>
            </a:r>
            <a:r>
              <a:rPr kumimoji="0" sz="1067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Goel </a:t>
            </a:r>
            <a:r>
              <a:rPr kumimoji="0" sz="1067" b="0" i="0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Stanford </a:t>
            </a:r>
            <a:r>
              <a:rPr kumimoji="0" sz="1067" b="0" i="0" u="none" strike="noStrike" kern="1200" cap="none" spc="-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University. EC18 </a:t>
            </a:r>
            <a:r>
              <a:rPr kumimoji="0" sz="1067" b="0" i="0" u="none" strike="noStrike" kern="1200" cap="none" spc="-4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Fairness  </a:t>
            </a:r>
            <a:r>
              <a:rPr kumimoji="0" sz="1067" b="0" i="0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tutorial</a:t>
            </a:r>
            <a:endParaRPr kumimoji="0" sz="10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2967" y="671767"/>
            <a:ext cx="9720579" cy="59155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pc="40" dirty="0"/>
              <a:t>Parity of </a:t>
            </a:r>
            <a:r>
              <a:rPr spc="67" dirty="0"/>
              <a:t>calibration </a:t>
            </a:r>
            <a:r>
              <a:rPr spc="127" dirty="0"/>
              <a:t>between </a:t>
            </a:r>
            <a:r>
              <a:rPr spc="100" dirty="0"/>
              <a:t>protected</a:t>
            </a:r>
            <a:r>
              <a:rPr spc="313" dirty="0"/>
              <a:t> </a:t>
            </a:r>
            <a:r>
              <a:rPr spc="213" dirty="0"/>
              <a:t>classes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2968" y="671767"/>
            <a:ext cx="7735993" cy="59155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pc="152" dirty="0"/>
              <a:t>Roles </a:t>
            </a:r>
            <a:r>
              <a:rPr dirty="0"/>
              <a:t>for </a:t>
            </a:r>
            <a:r>
              <a:rPr spc="80" dirty="0"/>
              <a:t>automated</a:t>
            </a:r>
            <a:r>
              <a:rPr spc="233" dirty="0"/>
              <a:t> </a:t>
            </a:r>
            <a:r>
              <a:rPr spc="133" dirty="0"/>
              <a:t>decision-making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2968" y="1621807"/>
            <a:ext cx="11017673" cy="372907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10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Decision </a:t>
            </a:r>
            <a:r>
              <a:rPr kumimoji="0" sz="2400" b="1" i="0" u="none" strike="noStrike" kern="1200" cap="none" spc="8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support </a:t>
            </a:r>
            <a:r>
              <a:rPr kumimoji="0" sz="2400" b="0" i="0" u="none" strike="noStrike" kern="1200" cap="none" spc="13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vs </a:t>
            </a:r>
            <a:r>
              <a:rPr kumimoji="0" sz="2400" b="1" i="0" u="none" strike="noStrike" kern="1200" cap="none" spc="4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full</a:t>
            </a:r>
            <a:r>
              <a:rPr kumimoji="0" sz="2400" b="1" i="0" u="none" strike="noStrike" kern="1200" cap="none" spc="-4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6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automation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26518" marR="266693" lvl="0" indent="-396230" algn="l" defTabSz="1219170" rtl="0" eaLnBrk="1" fontAlgn="auto" latinLnBrk="0" hangingPunct="1">
              <a:lnSpc>
                <a:spcPct val="114599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Calibri"/>
              <a:buChar char="-"/>
              <a:tabLst>
                <a:tab pos="625671" algn="l"/>
                <a:tab pos="626518" algn="l"/>
              </a:tabLst>
              <a:defRPr/>
            </a:pPr>
            <a:r>
              <a:rPr kumimoji="0" sz="2400" b="1" i="0" u="none" strike="noStrike" kern="1200" cap="none" spc="11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Decision </a:t>
            </a:r>
            <a:r>
              <a:rPr kumimoji="0" sz="2400" b="1" i="0" u="none" strike="noStrike" kern="1200" cap="none" spc="6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support</a:t>
            </a:r>
            <a:r>
              <a:rPr kumimoji="0" sz="2400" b="0" i="0" u="none" strike="noStrike" kern="1200" cap="none" spc="6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 </a:t>
            </a:r>
            <a:r>
              <a:rPr kumimoji="0" sz="2400" b="0" i="0" u="none" strike="noStrike" kern="1200" cap="none" spc="7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providing </a:t>
            </a:r>
            <a:r>
              <a:rPr kumimoji="0" sz="2400" b="0" i="0" u="none" strike="noStrike" kern="1200" cap="none" spc="4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additional </a:t>
            </a:r>
            <a:r>
              <a:rPr kumimoji="0" sz="2400" b="0" i="0" u="none" strike="noStrike" kern="1200" cap="none" spc="1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information, </a:t>
            </a:r>
            <a:r>
              <a:rPr kumimoji="0" sz="2400" b="0" i="0" u="none" strike="noStrike" kern="1200" cap="none" spc="4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informed </a:t>
            </a:r>
            <a:r>
              <a:rPr kumimoji="0" sz="2400" b="0" i="0" u="none" strike="noStrike" kern="1200" cap="none" spc="10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by </a:t>
            </a:r>
            <a:r>
              <a:rPr kumimoji="0" sz="2400" b="0" i="0" u="none" strike="noStrike" kern="1200" cap="none" spc="3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statistical </a:t>
            </a:r>
            <a:r>
              <a:rPr kumimoji="0" sz="2400" b="0" i="0" u="none" strike="noStrike" kern="1200" cap="none" spc="2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  </a:t>
            </a:r>
            <a:r>
              <a:rPr kumimoji="0" sz="2400" b="0" i="0" u="none" strike="noStrike" kern="1200" cap="none" spc="8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rules-based </a:t>
            </a:r>
            <a:r>
              <a:rPr kumimoji="0" sz="2400" b="0" i="0" u="none" strike="noStrike" kern="1200" cap="none" spc="8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systems,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</a:t>
            </a:r>
            <a:r>
              <a:rPr kumimoji="0" sz="2400" b="0" i="0" u="none" strike="noStrike" kern="1200" cap="none" spc="7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aid </a:t>
            </a:r>
            <a:r>
              <a:rPr kumimoji="0" sz="2400" b="0" i="0" u="none" strike="noStrike" kern="1200" cap="none" spc="11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 </a:t>
            </a:r>
            <a:r>
              <a:rPr kumimoji="0" sz="2400" b="0" i="0" u="none" strike="noStrike" kern="1200" cap="none" spc="6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human </a:t>
            </a:r>
            <a:r>
              <a:rPr kumimoji="0" sz="2400" b="0" i="0" u="none" strike="noStrike" kern="1200" cap="none" spc="8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decision-maker </a:t>
            </a:r>
            <a:r>
              <a:rPr kumimoji="0" sz="2400" b="0" i="0" u="none" strike="noStrike" kern="1200" cap="none" spc="2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</a:t>
            </a:r>
            <a:r>
              <a:rPr kumimoji="0" sz="2400" b="0" i="0" u="none" strike="noStrike" kern="1200" cap="none" spc="1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their</a:t>
            </a:r>
            <a:r>
              <a:rPr kumimoji="0" sz="2400" b="0" i="0" u="none" strike="noStrike" kern="1200" cap="none" spc="152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8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decision.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845687" marR="0" lvl="1" indent="-375911" algn="l" defTabSz="1219170" rtl="0" eaLnBrk="1" fontAlgn="auto" latinLnBrk="0" hangingPunct="1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1844841" algn="l"/>
                <a:tab pos="1845687" algn="l"/>
              </a:tabLst>
              <a:defRPr/>
            </a:pPr>
            <a:r>
              <a:rPr kumimoji="0" sz="1867" b="0" i="0" u="none" strike="noStrike" kern="1200" cap="none" spc="6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E.g. </a:t>
            </a:r>
            <a:r>
              <a:rPr kumimoji="0" sz="1867" b="0" i="0" u="none" strike="noStrike" kern="1200" cap="none" spc="8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 </a:t>
            </a:r>
            <a:r>
              <a:rPr kumimoji="0" sz="1867" b="0" i="0" u="none" strike="noStrike" kern="1200" cap="none" spc="4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risk </a:t>
            </a:r>
            <a:r>
              <a:rPr kumimoji="0" sz="1867" b="0" i="0" u="none" strike="noStrike" kern="1200" cap="none" spc="8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score </a:t>
            </a:r>
            <a:r>
              <a:rPr kumimoji="0" sz="1867" b="0" i="0" u="none" strike="noStrike" kern="1200" cap="none" spc="6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presented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</a:t>
            </a:r>
            <a:r>
              <a:rPr kumimoji="0" sz="1867" b="0" i="0" u="none" strike="noStrike" kern="1200" cap="none" spc="8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 </a:t>
            </a:r>
            <a:r>
              <a:rPr kumimoji="0" sz="1867" b="0" i="0" u="none" strike="noStrike" kern="1200" cap="none" spc="5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parole oﬃcer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</a:t>
            </a:r>
            <a:r>
              <a:rPr kumimoji="0" sz="1867" b="0" i="0" u="none" strike="noStrike" kern="1200" cap="none" spc="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inform their </a:t>
            </a:r>
            <a:r>
              <a:rPr kumimoji="0" sz="1867" b="0" i="0" u="none" strike="noStrike" kern="1200" cap="none" spc="8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assessment </a:t>
            </a:r>
            <a:r>
              <a:rPr kumimoji="0" sz="1867" b="0" i="0" u="none" strike="noStrike" kern="1200" cap="none" spc="2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 </a:t>
            </a:r>
            <a:r>
              <a:rPr kumimoji="0" sz="1867" b="0" i="0" u="none" strike="noStrike" kern="1200" cap="none" spc="6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1867" b="0" i="0" u="none" strike="noStrike" kern="1200" cap="none" spc="18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1200" cap="none" spc="5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oﬀender</a:t>
            </a: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26518" marR="862732" lvl="0" indent="-396230" algn="l" defTabSz="1219170" rtl="0" eaLnBrk="1" fontAlgn="auto" latinLnBrk="0" hangingPunct="1">
              <a:lnSpc>
                <a:spcPts val="3307"/>
              </a:lnSpc>
              <a:spcBef>
                <a:spcPts val="93"/>
              </a:spcBef>
              <a:spcAft>
                <a:spcPts val="0"/>
              </a:spcAft>
              <a:buClrTx/>
              <a:buSzTx/>
              <a:buFont typeface="Calibri"/>
              <a:buChar char="-"/>
              <a:tabLst>
                <a:tab pos="625671" algn="l"/>
                <a:tab pos="626518" algn="l"/>
              </a:tabLst>
              <a:defRPr/>
            </a:pPr>
            <a:r>
              <a:rPr kumimoji="0" sz="2400" b="1" i="0" u="none" strike="noStrike" kern="1200" cap="none" spc="10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Fully </a:t>
            </a:r>
            <a:r>
              <a:rPr kumimoji="0" sz="2400" b="1" i="0" u="none" strike="noStrike" kern="1200" cap="none" spc="6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automated</a:t>
            </a:r>
            <a:r>
              <a:rPr kumimoji="0" sz="2400" b="0" i="0" u="none" strike="noStrike" kern="1200" cap="none" spc="6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 </a:t>
            </a:r>
            <a:r>
              <a:rPr kumimoji="0" sz="2400" b="0" i="0" u="none" strike="noStrike" kern="1200" cap="none" spc="4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2400" b="0" i="0" u="none" strike="noStrike" kern="1200" cap="none" spc="8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system </a:t>
            </a:r>
            <a:r>
              <a:rPr kumimoji="0" sz="2400" b="0" i="0" u="none" strike="noStrike" kern="1200" cap="none" spc="9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takes </a:t>
            </a:r>
            <a:r>
              <a:rPr kumimoji="0" sz="2400" b="0" i="0" u="none" strike="noStrike" kern="1200" cap="none" spc="11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 </a:t>
            </a:r>
            <a:r>
              <a:rPr kumimoji="0" sz="2400" b="0" i="0" u="none" strike="noStrike" kern="1200" cap="none" spc="9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decision and </a:t>
            </a:r>
            <a:r>
              <a:rPr kumimoji="0" sz="2400" b="0" i="0" u="none" strike="noStrike" kern="1200" cap="none" spc="5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action </a:t>
            </a:r>
            <a:r>
              <a:rPr kumimoji="0" sz="2400" b="0" i="0" u="none" strike="noStrike" kern="1200" cap="none" spc="2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</a:t>
            </a:r>
            <a:r>
              <a:rPr kumimoji="0" sz="2400" b="0" i="0" u="none" strike="noStrike" kern="1200" cap="none" spc="3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relation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</a:t>
            </a:r>
            <a:r>
              <a:rPr kumimoji="0" sz="2400" b="0" i="0" u="none" strike="noStrike" kern="1200" cap="none" spc="11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  </a:t>
            </a:r>
            <a:r>
              <a:rPr kumimoji="0" sz="2400" b="0" i="0" u="none" strike="noStrike" kern="1200" cap="none" spc="9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person </a:t>
            </a:r>
            <a:r>
              <a:rPr kumimoji="0" sz="2400" b="0" i="0" u="none" strike="noStrike" kern="1200" cap="none" spc="2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 </a:t>
            </a:r>
            <a:r>
              <a:rPr kumimoji="0" sz="2400" b="0" i="0" u="none" strike="noStrike" kern="1200" cap="none" spc="9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group </a:t>
            </a:r>
            <a:r>
              <a:rPr kumimoji="0" sz="2400" b="0" i="0" u="none" strike="noStrike" kern="1200" cap="none" spc="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without </a:t>
            </a:r>
            <a:r>
              <a:rPr kumimoji="0" sz="2400" b="0" i="0" u="none" strike="noStrike" kern="1200" cap="none" spc="6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human</a:t>
            </a:r>
            <a:r>
              <a:rPr kumimoji="0" sz="2400" b="0" i="0" u="none" strike="noStrike" kern="1200" cap="none" spc="14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input.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845687" marR="0" lvl="1" indent="-375911" algn="l" defTabSz="1219170" rtl="0" eaLnBrk="1" fontAlgn="auto" latinLnBrk="0" hangingPunct="1">
              <a:lnSpc>
                <a:spcPct val="10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1844841" algn="l"/>
                <a:tab pos="1845687" algn="l"/>
              </a:tabLst>
              <a:defRPr/>
            </a:pPr>
            <a:r>
              <a:rPr kumimoji="0" sz="1867" b="0" i="0" u="none" strike="noStrike" kern="1200" cap="none" spc="6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E.g. </a:t>
            </a:r>
            <a:r>
              <a:rPr kumimoji="0" sz="1867" b="0" i="0" u="none" strike="noStrike" kern="1200" cap="none" spc="8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 </a:t>
            </a:r>
            <a:r>
              <a:rPr kumimoji="0" sz="1867" b="0" i="0" u="none" strike="noStrike" kern="1200" cap="none" spc="6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visa </a:t>
            </a:r>
            <a:r>
              <a:rPr kumimoji="0" sz="1867" b="0" i="0" u="none" strike="noStrike" kern="1200" cap="none" spc="4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application </a:t>
            </a:r>
            <a:r>
              <a:rPr kumimoji="0" sz="1867" b="0" i="0" u="none" strike="noStrike" kern="1200" cap="none" spc="6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 </a:t>
            </a:r>
            <a:r>
              <a:rPr kumimoji="0" sz="1867" b="0" i="0" u="none" strike="noStrike" kern="1200" cap="none" spc="3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automatically </a:t>
            </a:r>
            <a:r>
              <a:rPr kumimoji="0" sz="1867" b="0" i="0" u="none" strike="noStrike" kern="1200" cap="none" spc="12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assessed </a:t>
            </a:r>
            <a:r>
              <a:rPr kumimoji="0" sz="1867" b="0" i="0" u="none" strike="noStrike" kern="1200" cap="none" spc="7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1867" b="0" i="0" u="none" strike="noStrike" kern="1200" cap="none" spc="-5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1200" cap="none" spc="7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approved</a:t>
            </a: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1" u="none" strike="noStrike" kern="1200" cap="none" spc="8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NB: </a:t>
            </a:r>
            <a:r>
              <a:rPr kumimoji="0" sz="2400" b="0" i="1" u="none" strike="noStrike" kern="1200" cap="none" spc="6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implications </a:t>
            </a:r>
            <a:r>
              <a:rPr kumimoji="0" sz="2400" b="0" i="1" u="none" strike="noStrike" kern="1200" cap="none" spc="1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 </a:t>
            </a:r>
            <a:r>
              <a:rPr kumimoji="0" sz="2400" b="0" i="1" u="none" strike="noStrike" kern="1200" cap="none" spc="8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data </a:t>
            </a:r>
            <a:r>
              <a:rPr kumimoji="0" sz="2400" b="0" i="1" u="none" strike="noStrike" kern="1200" cap="none" spc="6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protection </a:t>
            </a:r>
            <a:r>
              <a:rPr kumimoji="0" sz="2400" b="0" i="1" u="none" strike="noStrike" kern="1200" cap="none" spc="11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(GDPR </a:t>
            </a:r>
            <a:r>
              <a:rPr kumimoji="0" sz="2400" b="0" i="1" u="none" strike="noStrike" kern="1200" cap="none" spc="6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Article </a:t>
            </a:r>
            <a:r>
              <a:rPr kumimoji="0" sz="2400" b="0" i="1" u="none" strike="noStrike" kern="1200" cap="none" spc="19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22 </a:t>
            </a:r>
            <a:r>
              <a:rPr kumimoji="0" sz="2400" b="0" i="1" u="none" strike="noStrike" kern="1200" cap="none" spc="6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‘solely automated’</a:t>
            </a:r>
            <a:r>
              <a:rPr kumimoji="0" sz="2400" b="0" i="1" u="none" strike="noStrike" kern="1200" cap="none" spc="8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1" u="none" strike="noStrike" kern="1200" cap="none" spc="9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decisions)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3732" y="1385335"/>
            <a:ext cx="10248533" cy="59155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4155336">
              <a:spcBef>
                <a:spcPts val="133"/>
              </a:spcBef>
            </a:pPr>
            <a:r>
              <a:rPr spc="167" dirty="0"/>
              <a:t>Decision</a:t>
            </a:r>
            <a:r>
              <a:rPr spc="7" dirty="0"/>
              <a:t> </a:t>
            </a:r>
            <a:r>
              <a:rPr spc="93" dirty="0"/>
              <a:t>support</a:t>
            </a:r>
          </a:p>
        </p:txBody>
      </p:sp>
      <p:sp>
        <p:nvSpPr>
          <p:cNvPr id="3" name="object 3"/>
          <p:cNvSpPr/>
          <p:nvPr/>
        </p:nvSpPr>
        <p:spPr>
          <a:xfrm>
            <a:off x="6700701" y="2479467"/>
            <a:ext cx="2844799" cy="304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1265" y="1039000"/>
            <a:ext cx="3357880" cy="59155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33" b="0" i="0" u="none" strike="noStrike" kern="1200" cap="none" spc="107" normalizeH="0" baseline="0" noProof="0" dirty="0">
                <a:ln>
                  <a:noFill/>
                </a:ln>
                <a:solidFill>
                  <a:srgbClr val="20272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Fully</a:t>
            </a:r>
            <a:r>
              <a:rPr kumimoji="0" sz="3733" b="0" i="0" u="none" strike="noStrike" kern="1200" cap="none" spc="53" normalizeH="0" baseline="0" noProof="0" dirty="0">
                <a:ln>
                  <a:noFill/>
                </a:ln>
                <a:solidFill>
                  <a:srgbClr val="20272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33" b="0" i="0" u="none" strike="noStrike" kern="1200" cap="none" spc="80" normalizeH="0" baseline="0" noProof="0" dirty="0">
                <a:ln>
                  <a:noFill/>
                </a:ln>
                <a:solidFill>
                  <a:srgbClr val="20272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automated</a:t>
            </a:r>
            <a:endParaRPr kumimoji="0" sz="37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71434" y="2372867"/>
            <a:ext cx="2743199" cy="1523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2967" y="671767"/>
            <a:ext cx="3395980" cy="59155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pc="60" dirty="0"/>
              <a:t>Automation </a:t>
            </a:r>
            <a:r>
              <a:rPr spc="152" dirty="0"/>
              <a:t>bias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2968" y="1578797"/>
            <a:ext cx="4967393" cy="288410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1276741" lvl="0" indent="0" algn="l" defTabSz="1219170" rtl="0" eaLnBrk="1" fontAlgn="auto" latinLnBrk="0" hangingPunct="1">
              <a:lnSpc>
                <a:spcPct val="1161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1200" cap="none" spc="7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Human </a:t>
            </a:r>
            <a:r>
              <a:rPr kumimoji="0" sz="1867" b="0" i="0" u="none" strike="noStrike" kern="1200" cap="none" spc="6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decision-makers </a:t>
            </a:r>
            <a:r>
              <a:rPr kumimoji="0" sz="1867" b="0" i="0" u="none" strike="noStrike" kern="1200" cap="none" spc="5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may</a:t>
            </a:r>
            <a:r>
              <a:rPr kumimoji="0" sz="1867" b="0" i="0" u="none" strike="noStrike" kern="1200" cap="none" spc="-5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1200" cap="none" spc="2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either  </a:t>
            </a:r>
            <a:r>
              <a:rPr kumimoji="0" sz="1867" b="0" i="0" u="none" strike="noStrike" kern="1200" cap="none" spc="4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systematically:</a:t>
            </a: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6933" marR="6773" lvl="0" indent="0" algn="l" defTabSz="1219170" rtl="0" eaLnBrk="1" fontAlgn="auto" latinLnBrk="0" hangingPunct="1">
              <a:lnSpc>
                <a:spcPct val="116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1" i="1" u="none" strike="noStrike" kern="1200" cap="none" spc="6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Under-rely </a:t>
            </a:r>
            <a:r>
              <a:rPr kumimoji="0" sz="1867" b="0" i="0" u="none" strike="noStrike" kern="1200" cap="none" spc="6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 </a:t>
            </a:r>
            <a:r>
              <a:rPr kumimoji="0" sz="1867" b="0" i="0" u="none" strike="noStrike" kern="1200" cap="none" spc="4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computer </a:t>
            </a:r>
            <a:r>
              <a:rPr kumimoji="0" sz="1867" b="0" i="0" u="none" strike="noStrike" kern="1200" cap="none" spc="2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outputs, </a:t>
            </a:r>
            <a:r>
              <a:rPr kumimoji="0" sz="1867" b="0" i="0" u="none" strike="noStrike" kern="1200" cap="none" spc="6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ignoring </a:t>
            </a:r>
            <a:r>
              <a:rPr kumimoji="0" sz="1867" b="0" i="0" u="none" strike="noStrike" kern="1200" cap="none" spc="10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good  </a:t>
            </a:r>
            <a:r>
              <a:rPr kumimoji="0" sz="1867" b="0" i="0" u="none" strike="noStrike" kern="1200" cap="none" spc="1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information</a:t>
            </a: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6933" marR="174409" lvl="0" indent="0" algn="just" defTabSz="1219170" rtl="0" eaLnBrk="1" fontAlgn="auto" latinLnBrk="0" hangingPunct="1">
              <a:lnSpc>
                <a:spcPct val="116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1" i="1" u="none" strike="noStrike" kern="1200" cap="none" spc="6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Over-rely </a:t>
            </a:r>
            <a:r>
              <a:rPr kumimoji="0" sz="1867" b="0" i="0" u="none" strike="noStrike" kern="1200" cap="none" spc="6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 </a:t>
            </a:r>
            <a:r>
              <a:rPr kumimoji="0" sz="1867" b="0" i="0" u="none" strike="noStrike" kern="1200" cap="none" spc="4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computer </a:t>
            </a:r>
            <a:r>
              <a:rPr kumimoji="0" sz="1867" b="0" i="0" u="none" strike="noStrike" kern="1200" cap="none" spc="2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outputs, </a:t>
            </a:r>
            <a:r>
              <a:rPr kumimoji="0" sz="1867" b="0" i="0" u="none" strike="noStrike" kern="1200" cap="none" spc="6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ignoring </a:t>
            </a:r>
            <a:r>
              <a:rPr kumimoji="0" sz="1867" b="0" i="0" u="none" strike="noStrike" kern="1200" cap="none" spc="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their  </a:t>
            </a:r>
            <a:r>
              <a:rPr kumimoji="0" sz="1867" b="0" i="0" u="none" strike="noStrike" kern="1200" cap="none" spc="5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own </a:t>
            </a:r>
            <a:r>
              <a:rPr kumimoji="0" sz="1867" b="0" i="0" u="none" strike="noStrike" kern="1200" cap="none" spc="6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judgement </a:t>
            </a:r>
            <a:r>
              <a:rPr kumimoji="0" sz="1867" b="0" i="0" u="none" strike="noStrike" kern="1200" cap="none" spc="7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 </a:t>
            </a:r>
            <a:r>
              <a:rPr kumimoji="0" sz="1867" b="0" i="0" u="none" strike="noStrike" kern="1200" cap="none" spc="5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supplemental</a:t>
            </a:r>
            <a:r>
              <a:rPr kumimoji="0" sz="1867" b="0" i="0" u="none" strike="noStrike" kern="1200" cap="none" spc="-1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1200" cap="none" spc="1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information 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from </a:t>
            </a:r>
            <a:r>
              <a:rPr kumimoji="0" sz="1867" b="0" i="0" u="none" strike="noStrike" kern="1200" cap="none" spc="2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other</a:t>
            </a:r>
            <a:r>
              <a:rPr kumimoji="0" sz="1867" b="0" i="0" u="none" strike="noStrike" kern="1200" cap="none" spc="10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1200" cap="none" spc="8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sources</a:t>
            </a: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1" y="1567783"/>
            <a:ext cx="5689599" cy="3786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93368" y="5520859"/>
            <a:ext cx="5038513" cy="1606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33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Daniel Schwen </a:t>
            </a:r>
            <a:r>
              <a:rPr kumimoji="0" sz="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 </a:t>
            </a:r>
            <a:r>
              <a:rPr kumimoji="0" sz="933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Wikimedia Ccmmons. Boeing 787 </a:t>
            </a:r>
            <a:r>
              <a:rPr kumimoji="0" sz="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cockpit </a:t>
            </a:r>
            <a:r>
              <a:rPr kumimoji="0" sz="933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 the </a:t>
            </a:r>
            <a:r>
              <a:rPr kumimoji="0" sz="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Museum </a:t>
            </a:r>
            <a:r>
              <a:rPr kumimoji="0" sz="933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Flight near</a:t>
            </a:r>
            <a:r>
              <a:rPr kumimoji="0" sz="933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933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Seattle</a:t>
            </a:r>
            <a:endParaRPr kumimoji="0" sz="9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2967" y="671767"/>
            <a:ext cx="6860540" cy="59155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pc="140" dirty="0"/>
              <a:t>Unequal </a:t>
            </a:r>
            <a:r>
              <a:rPr spc="93" dirty="0"/>
              <a:t>application </a:t>
            </a:r>
            <a:r>
              <a:rPr spc="40" dirty="0"/>
              <a:t>of </a:t>
            </a:r>
            <a:r>
              <a:rPr spc="93" dirty="0"/>
              <a:t>discretion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2967" y="1578798"/>
            <a:ext cx="4946227" cy="288410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331038" lvl="0" indent="0" algn="l" defTabSz="1219170" rtl="0" eaLnBrk="1" fontAlgn="auto" latinLnBrk="0" hangingPunct="1">
              <a:lnSpc>
                <a:spcPct val="1161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1200" cap="none" spc="5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Under-reliance </a:t>
            </a:r>
            <a:r>
              <a:rPr kumimoji="0" sz="1867" b="0" i="0" u="none" strike="noStrike" kern="1200" cap="none" spc="7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 </a:t>
            </a:r>
            <a:r>
              <a:rPr kumimoji="0" sz="1867" b="0" i="0" u="none" strike="noStrike" kern="1200" cap="none" spc="5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over-reliance </a:t>
            </a:r>
            <a:r>
              <a:rPr kumimoji="0" sz="1867" b="0" i="0" u="none" strike="noStrike" kern="1200" cap="none" spc="3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might </a:t>
            </a:r>
            <a:r>
              <a:rPr kumimoji="0" sz="1867" b="0" i="0" u="none" strike="noStrike" kern="1200" cap="none" spc="10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  </a:t>
            </a:r>
            <a:r>
              <a:rPr kumimoji="0" sz="1867" b="0" i="0" u="none" strike="noStrike" kern="1200" cap="none" spc="6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applied </a:t>
            </a:r>
            <a:r>
              <a:rPr kumimoji="0" sz="1867" b="0" i="0" u="none" strike="noStrike" kern="1200" cap="none" spc="5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unequally </a:t>
            </a:r>
            <a:r>
              <a:rPr kumimoji="0" sz="1867" b="0" i="0" u="none" strike="noStrike" kern="1200" cap="none" spc="6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between </a:t>
            </a:r>
            <a:r>
              <a:rPr kumimoji="0" sz="1867" b="0" i="0" u="none" strike="noStrike" kern="1200" cap="none" spc="2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diﬀerent</a:t>
            </a:r>
            <a:r>
              <a:rPr kumimoji="0" sz="1867" b="0" i="0" u="none" strike="noStrike" kern="1200" cap="none" spc="3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1200" cap="none" spc="6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groups.</a:t>
            </a: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6933" marR="6773" lvl="0" indent="0" algn="just" defTabSz="1219170" rtl="0" eaLnBrk="1" fontAlgn="auto" latinLnBrk="0" hangingPunct="1">
              <a:lnSpc>
                <a:spcPct val="116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1200" cap="none" spc="9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Even </a:t>
            </a:r>
            <a:r>
              <a:rPr kumimoji="0" sz="1867" b="0" i="0" u="none" strike="noStrike" kern="1200" cap="none" spc="-2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if </a:t>
            </a:r>
            <a:r>
              <a:rPr kumimoji="0" sz="1867" b="0" i="0" u="none" strike="noStrike" kern="1200" cap="none" spc="2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1867" b="0" i="0" u="none" strike="noStrike" kern="1200" cap="none" spc="3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algorithm </a:t>
            </a:r>
            <a:r>
              <a:rPr kumimoji="0" sz="1867" b="0" i="0" u="none" strike="noStrike" kern="1200" cap="none" spc="6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 </a:t>
            </a:r>
            <a:r>
              <a:rPr kumimoji="0" sz="1867" b="0" i="0" u="none" strike="noStrike" kern="1200" cap="none" spc="1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not </a:t>
            </a:r>
            <a:r>
              <a:rPr kumimoji="0" sz="1867" b="0" i="0" u="none" strike="noStrike" kern="1200" cap="none" spc="6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biased, </a:t>
            </a:r>
            <a:r>
              <a:rPr kumimoji="0" sz="1867" b="0" i="0" u="none" strike="noStrike" kern="1200" cap="none" spc="2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1867" b="0" i="0" u="none" strike="noStrike" kern="1200" cap="none" spc="6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way </a:t>
            </a:r>
            <a:r>
              <a:rPr kumimoji="0" sz="1867" b="0" i="0" u="none" strike="noStrike" kern="1200" cap="none" spc="-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that  </a:t>
            </a:r>
            <a:r>
              <a:rPr kumimoji="0" sz="1867" b="0" i="0" u="none" strike="noStrike" kern="1200" cap="none" spc="4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human </a:t>
            </a:r>
            <a:r>
              <a:rPr kumimoji="0" sz="1867" b="0" i="0" u="none" strike="noStrike" kern="1200" cap="none" spc="6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decision-makers </a:t>
            </a:r>
            <a:r>
              <a:rPr kumimoji="0" sz="1867" b="0" i="0" u="none" strike="noStrike" kern="1200" cap="none" spc="10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use </a:t>
            </a:r>
            <a:r>
              <a:rPr kumimoji="0" sz="1867" b="0" i="0" u="none" strike="noStrike" kern="1200" cap="none" spc="-4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it </a:t>
            </a:r>
            <a:r>
              <a:rPr kumimoji="0" sz="1867" b="0" i="0" u="none" strike="noStrike" kern="1200" cap="none" spc="5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may </a:t>
            </a:r>
            <a:r>
              <a:rPr kumimoji="0" sz="1867" b="0" i="0" u="none" strike="noStrike" kern="1200" cap="none" spc="2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interact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with  </a:t>
            </a:r>
            <a:r>
              <a:rPr kumimoji="0" sz="1867" b="0" i="0" u="none" strike="noStrike" kern="1200" cap="none" spc="6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existing </a:t>
            </a:r>
            <a:r>
              <a:rPr kumimoji="0" sz="1867" b="0" i="0" u="none" strike="noStrike" kern="1200" cap="none" spc="5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prejudice </a:t>
            </a:r>
            <a:r>
              <a:rPr kumimoji="0" sz="1867" b="0" i="0" u="none" strike="noStrike" kern="1200" cap="none" spc="-17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sz="1867" b="0" i="0" u="none" strike="noStrike" kern="1200" cap="none" spc="4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1200" cap="none" spc="7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bias</a:t>
            </a: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6933" marR="394537" lvl="0" indent="0" algn="l" defTabSz="1219170" rtl="0" eaLnBrk="1" fontAlgn="auto" latinLnBrk="0" hangingPunct="1">
              <a:lnSpc>
                <a:spcPct val="116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1200" cap="none" spc="16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See </a:t>
            </a:r>
            <a:r>
              <a:rPr kumimoji="0" sz="1867" b="0" i="0" u="none" strike="noStrike" kern="1200" cap="none" spc="2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introduction </a:t>
            </a:r>
            <a:r>
              <a:rPr kumimoji="0" sz="1867" b="0" i="0" u="none" strike="noStrike" kern="1200" cap="none" spc="2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 </a:t>
            </a:r>
            <a:r>
              <a:rPr kumimoji="0" sz="1867" b="0" i="0" u="none" strike="noStrike" kern="1200" cap="none" spc="11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COMPAS </a:t>
            </a:r>
            <a:r>
              <a:rPr kumimoji="0" sz="1867" b="0" i="0" u="none" strike="noStrike" kern="1200" cap="none" spc="1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</a:t>
            </a:r>
            <a:r>
              <a:rPr kumimoji="0" sz="1867" b="0" i="0" u="none" strike="noStrike" kern="1200" cap="none" spc="16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</a:t>
            </a:r>
            <a:r>
              <a:rPr kumimoji="0" sz="1867" b="0" i="0" u="none" strike="noStrike" kern="1200" cap="none" spc="-6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1200" cap="none" spc="2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(Albright  </a:t>
            </a:r>
            <a:r>
              <a:rPr kumimoji="0" sz="1867" b="0" i="0" u="none" strike="noStrike" kern="1200" cap="none" spc="-1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(2019), </a:t>
            </a:r>
            <a:r>
              <a:rPr kumimoji="0" sz="1867" b="0" i="0" u="none" strike="noStrike" kern="1200" cap="none" spc="7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Cowgill</a:t>
            </a:r>
            <a:r>
              <a:rPr kumimoji="0" sz="1867" b="0" i="0" u="none" strike="noStrike" kern="1200" cap="none" spc="11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1200" cap="none" spc="-2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(2019))</a:t>
            </a: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77171" y="1741454"/>
            <a:ext cx="4790380" cy="39323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50901" y="6182428"/>
            <a:ext cx="5919047" cy="63246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33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Alex Albright. 2019. If </a:t>
            </a:r>
            <a:r>
              <a:rPr kumimoji="0" sz="1333" b="0" i="0" u="none" strike="noStrike" kern="1200" cap="none" spc="-4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 </a:t>
            </a:r>
            <a:r>
              <a:rPr kumimoji="0" sz="1333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Give 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Judge a </a:t>
            </a:r>
            <a:r>
              <a:rPr kumimoji="0" sz="1333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Risk Score: Evidence from Kentucky  Bail Decisions.The 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 M. </a:t>
            </a:r>
            <a:r>
              <a:rPr kumimoji="0" sz="1333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Olin Centerfor </a:t>
            </a:r>
            <a:r>
              <a:rPr kumimoji="0" sz="1333" b="0" i="0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Law, </a:t>
            </a:r>
            <a:r>
              <a:rPr kumimoji="0" sz="1333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Economics, and Business  Fellows’ Discussion Paper Series85</a:t>
            </a:r>
            <a:r>
              <a:rPr kumimoji="0" sz="1333" b="0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(2019).</a:t>
            </a:r>
            <a:endParaRPr kumimoji="0" sz="13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2967" y="671767"/>
            <a:ext cx="6860540" cy="59155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pc="140" dirty="0"/>
              <a:t>Unequal </a:t>
            </a:r>
            <a:r>
              <a:rPr spc="93" dirty="0"/>
              <a:t>application </a:t>
            </a:r>
            <a:r>
              <a:rPr spc="40" dirty="0"/>
              <a:t>of </a:t>
            </a:r>
            <a:r>
              <a:rPr spc="93" dirty="0"/>
              <a:t>discretion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2967" y="1578798"/>
            <a:ext cx="5086772" cy="1946024"/>
          </a:xfrm>
          <a:prstGeom prst="rect">
            <a:avLst/>
          </a:prstGeom>
        </p:spPr>
        <p:txBody>
          <a:bodyPr vert="horz" wrap="square" lIns="0" tIns="62653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4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1200" cap="none" spc="9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initial </a:t>
            </a:r>
            <a:r>
              <a:rPr kumimoji="0" sz="1867" b="0" i="0" u="none" strike="noStrike" kern="1200" cap="none" spc="7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ADM </a:t>
            </a:r>
            <a:r>
              <a:rPr kumimoji="0" sz="1867" b="0" i="0" u="none" strike="noStrike" kern="1200" cap="none" spc="8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stage </a:t>
            </a:r>
            <a:r>
              <a:rPr kumimoji="0" sz="1867" b="0" i="0" u="none" strike="noStrike" kern="1200" cap="none" spc="5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may </a:t>
            </a:r>
            <a:r>
              <a:rPr kumimoji="0" sz="1867" b="0" i="0" u="none" strike="noStrike" kern="1200" cap="none" spc="4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determine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1" u="none" strike="noStrike" kern="1200" cap="none" spc="6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which</a:t>
            </a: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1200" cap="none" spc="4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human </a:t>
            </a:r>
            <a:r>
              <a:rPr kumimoji="0" sz="1867" b="0" i="0" u="none" strike="noStrike" kern="1200" cap="none" spc="7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decision </a:t>
            </a:r>
            <a:r>
              <a:rPr kumimoji="0" sz="1867" b="0" i="0" u="none" strike="noStrike" kern="1200" cap="none" spc="6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makers </a:t>
            </a:r>
            <a:r>
              <a:rPr kumimoji="0" sz="1867" b="0" i="0" u="none" strike="noStrike" kern="1200" cap="none" spc="8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make </a:t>
            </a:r>
            <a:r>
              <a:rPr kumimoji="0" sz="1867" b="0" i="0" u="none" strike="noStrike" kern="1200" cap="none" spc="2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1867" b="0" i="0" u="none" strike="noStrike" kern="1200" cap="none" spc="-2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1200" cap="none" spc="8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assessment</a:t>
            </a: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6933" marR="6773" lvl="0" indent="0" algn="just" defTabSz="1219170" rtl="0" eaLnBrk="1" fontAlgn="auto" latinLnBrk="0" hangingPunct="1">
              <a:lnSpc>
                <a:spcPct val="116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1200" cap="none" spc="9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Even </a:t>
            </a:r>
            <a:r>
              <a:rPr kumimoji="0" sz="1867" b="0" i="0" u="none" strike="noStrike" kern="1200" cap="none" spc="-2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if </a:t>
            </a:r>
            <a:r>
              <a:rPr kumimoji="0" sz="1867" b="0" i="0" u="none" strike="noStrike" kern="1200" cap="none" spc="6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 </a:t>
            </a:r>
            <a:r>
              <a:rPr kumimoji="0" sz="1867" b="0" i="0" u="none" strike="noStrike" kern="1200" cap="none" spc="7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decision </a:t>
            </a:r>
            <a:r>
              <a:rPr kumimoji="0" sz="1867" b="0" i="0" u="none" strike="noStrike" kern="1200" cap="none" spc="6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 </a:t>
            </a:r>
            <a:r>
              <a:rPr kumimoji="0" sz="1867" b="0" i="0" u="none" strike="noStrike" kern="1200" cap="none" spc="5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taken </a:t>
            </a:r>
            <a:r>
              <a:rPr kumimoji="0" sz="1867" b="0" i="0" u="none" strike="noStrike" kern="1200" cap="none" spc="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without </a:t>
            </a:r>
            <a:r>
              <a:rPr kumimoji="0" sz="1867" b="0" i="0" u="none" strike="noStrike" kern="1200" cap="none" spc="8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 </a:t>
            </a:r>
            <a:r>
              <a:rPr kumimoji="0" sz="1867" b="0" i="0" u="none" strike="noStrike" kern="1200" cap="none" spc="3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human, </a:t>
            </a:r>
            <a:r>
              <a:rPr kumimoji="0" sz="1867" b="0" i="0" u="none" strike="noStrike" kern="1200" cap="none" spc="2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 </a:t>
            </a:r>
            <a:r>
              <a:rPr kumimoji="0" sz="1867" b="0" i="0" u="none" strike="noStrike" kern="1200" cap="none" spc="3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algorithmic </a:t>
            </a:r>
            <a:r>
              <a:rPr kumimoji="0" sz="1867" b="0" i="0" u="none" strike="noStrike" kern="1200" cap="none" spc="6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step </a:t>
            </a:r>
            <a:r>
              <a:rPr kumimoji="0" sz="1867" b="0" i="0" u="none" strike="noStrike" kern="1200" cap="none" spc="5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determines </a:t>
            </a:r>
            <a:r>
              <a:rPr kumimoji="0" sz="1867" b="0" i="0" u="none" strike="noStrike" kern="1200" cap="none" spc="2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1867" b="0" i="0" u="none" strike="noStrike" kern="1200" cap="none" spc="4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type </a:t>
            </a:r>
            <a:r>
              <a:rPr kumimoji="0" sz="1867" b="0" i="0" u="none" strike="noStrike" kern="1200" cap="none" spc="7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 </a:t>
            </a:r>
            <a:r>
              <a:rPr kumimoji="0" sz="1867" b="0" i="0" u="none" strike="noStrike" kern="1200" cap="none" spc="2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quality  </a:t>
            </a:r>
            <a:r>
              <a:rPr kumimoji="0" sz="1867" b="0" i="0" u="none" strike="noStrike" kern="1200" cap="none" spc="2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 </a:t>
            </a:r>
            <a:r>
              <a:rPr kumimoji="0" sz="1867" b="0" i="0" u="none" strike="noStrike" kern="1200" cap="none" spc="4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human</a:t>
            </a:r>
            <a:r>
              <a:rPr kumimoji="0" sz="1867" b="0" i="0" u="none" strike="noStrike" kern="1200" cap="none" spc="8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1200" cap="none" spc="6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judgement</a:t>
            </a: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50901" y="5674427"/>
            <a:ext cx="5839460" cy="104270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lvl="0" indent="284473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33" b="0" i="0" u="none" strike="noStrike" kern="1200" cap="none" spc="7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Independent </a:t>
            </a:r>
            <a:r>
              <a:rPr kumimoji="0" sz="1333" b="0" i="0" u="none" strike="noStrike" kern="1200" cap="none" spc="5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Chief </a:t>
            </a:r>
            <a:r>
              <a:rPr kumimoji="0" sz="1333" b="0" i="0" u="none" strike="noStrike" kern="1200" cap="none" spc="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Inspector </a:t>
            </a:r>
            <a:r>
              <a:rPr kumimoji="0" sz="1333" b="0" i="0" u="none" strike="noStrike" kern="1200" cap="none" spc="5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 </a:t>
            </a:r>
            <a:r>
              <a:rPr kumimoji="0" sz="1333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Borders </a:t>
            </a:r>
            <a:r>
              <a:rPr kumimoji="0" sz="1333" b="0" i="0" u="none" strike="noStrike" kern="1200" cap="none" spc="8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 </a:t>
            </a:r>
            <a:r>
              <a:rPr kumimoji="0" sz="1333" b="0" i="0" u="none" strike="noStrike" kern="1200" cap="none" spc="5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Immigration, 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‘An</a:t>
            </a:r>
            <a:r>
              <a:rPr kumimoji="0" sz="1333" b="0" i="0" u="none" strike="noStrike" kern="1200" cap="none" spc="-7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33" b="0" i="0" u="none" strike="noStrike" kern="1200" cap="none" spc="7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inspection  </a:t>
            </a:r>
            <a:r>
              <a:rPr kumimoji="0" sz="1333" b="0" i="0" u="none" strike="noStrike" kern="1200" cap="none" spc="5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 entry </a:t>
            </a:r>
            <a:r>
              <a:rPr kumimoji="0" sz="1333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clearance </a:t>
            </a:r>
            <a:r>
              <a:rPr kumimoji="0" sz="1333" b="0" i="0" u="none" strike="noStrike" kern="1200" cap="none" spc="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processing operations </a:t>
            </a:r>
            <a:r>
              <a:rPr kumimoji="0" sz="1333" b="0" i="0" u="none" strike="noStrike" kern="1200" cap="none" spc="7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</a:t>
            </a:r>
            <a:r>
              <a:rPr kumimoji="0" sz="1333" b="0" i="0" u="none" strike="noStrike" kern="1200" cap="none" spc="5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Croydon </a:t>
            </a:r>
            <a:r>
              <a:rPr kumimoji="0" sz="1333" b="0" i="0" u="none" strike="noStrike" kern="1200" cap="none" spc="8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 </a:t>
            </a:r>
            <a:r>
              <a:rPr kumimoji="0" sz="1333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Istanbul’  </a:t>
            </a:r>
            <a:r>
              <a:rPr kumimoji="0" sz="1333" b="0" i="0" u="sng" strike="noStrike" kern="1200" cap="none" spc="67" normalizeH="0" baseline="0" noProof="0" dirty="0">
                <a:ln>
                  <a:noFill/>
                </a:ln>
                <a:solidFill>
                  <a:srgbClr val="1155CC"/>
                </a:solidFill>
                <a:effectLst/>
                <a:uLnTx/>
                <a:uFill>
                  <a:solidFill>
                    <a:srgbClr val="1155CC"/>
                  </a:solidFill>
                </a:uFill>
                <a:latin typeface="Calibri"/>
                <a:ea typeface="+mn-ea"/>
                <a:cs typeface="Calibri"/>
                <a:hlinkClick r:id="rId2"/>
              </a:rPr>
              <a:t>https://assets.publishing.service.gov.uk/government/uploads/system/uplo </a:t>
            </a:r>
            <a:r>
              <a:rPr kumimoji="0" sz="1333" b="0" i="0" u="none" strike="noStrike" kern="1200" cap="none" spc="67" normalizeH="0" baseline="0" noProof="0" dirty="0">
                <a:ln>
                  <a:noFill/>
                </a:ln>
                <a:solidFill>
                  <a:srgbClr val="1155C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33" b="0" i="0" u="sng" strike="noStrike" kern="1200" cap="none" spc="60" normalizeH="0" baseline="0" noProof="0" dirty="0">
                <a:ln>
                  <a:noFill/>
                </a:ln>
                <a:solidFill>
                  <a:srgbClr val="1155CC"/>
                </a:solidFill>
                <a:effectLst/>
                <a:uLnTx/>
                <a:uFill>
                  <a:solidFill>
                    <a:srgbClr val="1155CC"/>
                  </a:solidFill>
                </a:uFill>
                <a:latin typeface="Calibri"/>
                <a:ea typeface="+mn-ea"/>
                <a:cs typeface="Calibri"/>
                <a:hlinkClick r:id="rId2"/>
              </a:rPr>
              <a:t>ads/attachment_data/ﬁle/631520/An-inspection-of-entry-clearance-proces </a:t>
            </a:r>
            <a:r>
              <a:rPr kumimoji="0" sz="1333" b="0" i="0" u="none" strike="noStrike" kern="1200" cap="none" spc="60" normalizeH="0" baseline="0" noProof="0" dirty="0">
                <a:ln>
                  <a:noFill/>
                </a:ln>
                <a:solidFill>
                  <a:srgbClr val="1155C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33" b="0" i="0" u="sng" strike="noStrike" kern="1200" cap="none" spc="67" normalizeH="0" baseline="0" noProof="0" dirty="0">
                <a:ln>
                  <a:noFill/>
                </a:ln>
                <a:solidFill>
                  <a:srgbClr val="1155CC"/>
                </a:solidFill>
                <a:effectLst/>
                <a:uLnTx/>
                <a:uFill>
                  <a:solidFill>
                    <a:srgbClr val="1155CC"/>
                  </a:solidFill>
                </a:uFill>
                <a:latin typeface="Calibri"/>
                <a:ea typeface="+mn-ea"/>
                <a:cs typeface="Calibri"/>
                <a:hlinkClick r:id="rId2"/>
              </a:rPr>
              <a:t>sing-operations-in-Croydon-and-Istanbul1.pdf</a:t>
            </a:r>
            <a:endParaRPr kumimoji="0" sz="13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91600" y="285467"/>
            <a:ext cx="3769899" cy="52212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2967" y="671767"/>
            <a:ext cx="6860540" cy="59155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pc="140" dirty="0"/>
              <a:t>Unequal </a:t>
            </a:r>
            <a:r>
              <a:rPr spc="93" dirty="0"/>
              <a:t>application </a:t>
            </a:r>
            <a:r>
              <a:rPr spc="40" dirty="0"/>
              <a:t>of </a:t>
            </a:r>
            <a:r>
              <a:rPr spc="93" dirty="0"/>
              <a:t>discretion</a:t>
            </a:r>
          </a:p>
        </p:txBody>
      </p:sp>
      <p:sp>
        <p:nvSpPr>
          <p:cNvPr id="3" name="object 3"/>
          <p:cNvSpPr/>
          <p:nvPr/>
        </p:nvSpPr>
        <p:spPr>
          <a:xfrm>
            <a:off x="912975" y="3312745"/>
            <a:ext cx="5335327" cy="2781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51867" y="1687699"/>
            <a:ext cx="6463400" cy="18558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2967" y="674477"/>
            <a:ext cx="9924627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spc="93" dirty="0"/>
              <a:t>Upstream </a:t>
            </a:r>
            <a:r>
              <a:rPr sz="3200" spc="47" dirty="0"/>
              <a:t>automation </a:t>
            </a:r>
            <a:r>
              <a:rPr sz="3200" spc="100" dirty="0"/>
              <a:t>may </a:t>
            </a:r>
            <a:r>
              <a:rPr sz="3200" dirty="0"/>
              <a:t>fetter </a:t>
            </a:r>
            <a:r>
              <a:rPr sz="3200" spc="87" dirty="0"/>
              <a:t>downstream</a:t>
            </a:r>
            <a:r>
              <a:rPr sz="3200" spc="280" dirty="0"/>
              <a:t> </a:t>
            </a:r>
            <a:r>
              <a:rPr sz="3200" spc="80" dirty="0"/>
              <a:t>discretion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1206563" y="3367643"/>
            <a:ext cx="3665783" cy="29326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78228" y="1642927"/>
            <a:ext cx="5954073" cy="1480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932614" y="3815386"/>
            <a:ext cx="4716109" cy="24082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8727" y="1595123"/>
            <a:ext cx="3789559" cy="19350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2967" y="671767"/>
            <a:ext cx="9050020" cy="59155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pc="93" dirty="0"/>
              <a:t>Where </a:t>
            </a:r>
            <a:r>
              <a:rPr spc="127" dirty="0"/>
              <a:t>is </a:t>
            </a:r>
            <a:r>
              <a:rPr spc="60" dirty="0"/>
              <a:t>the </a:t>
            </a:r>
            <a:r>
              <a:rPr spc="113" dirty="0"/>
              <a:t>decision? </a:t>
            </a:r>
            <a:r>
              <a:rPr spc="80" dirty="0"/>
              <a:t>Who </a:t>
            </a:r>
            <a:r>
              <a:rPr spc="-339" dirty="0"/>
              <a:t>/ </a:t>
            </a:r>
            <a:r>
              <a:rPr spc="47" dirty="0"/>
              <a:t>what </a:t>
            </a:r>
            <a:r>
              <a:rPr spc="160" dirty="0"/>
              <a:t>made</a:t>
            </a:r>
            <a:r>
              <a:rPr spc="200" dirty="0"/>
              <a:t> </a:t>
            </a:r>
            <a:r>
              <a:rPr spc="-60" dirty="0"/>
              <a:t>it?</a:t>
            </a:r>
          </a:p>
        </p:txBody>
      </p:sp>
      <p:sp>
        <p:nvSpPr>
          <p:cNvPr id="4" name="object 4"/>
          <p:cNvSpPr/>
          <p:nvPr/>
        </p:nvSpPr>
        <p:spPr>
          <a:xfrm>
            <a:off x="340397" y="4201659"/>
            <a:ext cx="2239655" cy="22396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19338" y="4410125"/>
            <a:ext cx="3052385" cy="20585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789012" y="2204284"/>
            <a:ext cx="1563968" cy="13405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561802" y="4448690"/>
            <a:ext cx="2515108" cy="201208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53410" y="1746261"/>
            <a:ext cx="2095087" cy="22447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2967" y="671767"/>
            <a:ext cx="8542020" cy="59155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pc="73" dirty="0"/>
              <a:t>Digitisation, </a:t>
            </a:r>
            <a:r>
              <a:rPr spc="47" dirty="0"/>
              <a:t>automation,</a:t>
            </a:r>
            <a:r>
              <a:rPr spc="127" dirty="0"/>
              <a:t> </a:t>
            </a:r>
            <a:r>
              <a:rPr spc="133" dirty="0"/>
              <a:t>decision-making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2967" y="1621807"/>
            <a:ext cx="8646160" cy="376145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8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Digitisation </a:t>
            </a:r>
            <a:r>
              <a:rPr kumimoji="0" sz="2400" b="0" i="0" u="none" strike="noStrike" kern="1200" cap="none" spc="2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 </a:t>
            </a:r>
            <a:r>
              <a:rPr kumimoji="0" sz="2400" b="0" i="0" u="none" strike="noStrike" kern="1200" cap="none" spc="8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paper </a:t>
            </a:r>
            <a:r>
              <a:rPr kumimoji="0" sz="2400" b="0" i="0" u="none" strike="noStrike" kern="1200" cap="none" spc="4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forms </a:t>
            </a:r>
            <a:r>
              <a:rPr kumimoji="0" sz="2400" b="0" i="0" u="none" strike="noStrike" kern="1200" cap="none" spc="2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(e.g. </a:t>
            </a:r>
            <a:r>
              <a:rPr kumimoji="0" sz="2400" b="0" i="0" u="none" strike="noStrike" kern="1200" cap="none" spc="4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tax </a:t>
            </a:r>
            <a:r>
              <a:rPr kumimoji="0" sz="2400" b="0" i="0" u="none" strike="noStrike" kern="1200" cap="none" spc="3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returns</a:t>
            </a:r>
            <a:r>
              <a:rPr kumimoji="0" sz="2400" b="0" i="0" u="none" strike="noStrike" kern="1200" cap="none" spc="20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3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online)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6933" marR="6773" lvl="0" indent="0" algn="l" defTabSz="1219170" rtl="0" eaLnBrk="1" fontAlgn="auto" latinLnBrk="0" hangingPunct="1">
              <a:lnSpc>
                <a:spcPct val="187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6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Automation </a:t>
            </a:r>
            <a:r>
              <a:rPr kumimoji="0" sz="2400" b="0" i="0" u="none" strike="noStrike" kern="1200" cap="none" spc="2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 </a:t>
            </a:r>
            <a:r>
              <a:rPr kumimoji="0" sz="2400" b="0" i="0" u="none" strike="noStrike" kern="1200" cap="none" spc="12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processes </a:t>
            </a:r>
            <a:r>
              <a:rPr kumimoji="0" sz="2400" b="0" i="0" u="none" strike="noStrike" kern="1200" cap="none" spc="2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(e.g. </a:t>
            </a:r>
            <a:r>
              <a:rPr kumimoji="0" sz="2400" b="0" i="0" u="none" strike="noStrike" kern="1200" cap="none" spc="4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automatically </a:t>
            </a:r>
            <a:r>
              <a:rPr kumimoji="0" sz="2400" b="0" i="0" u="none" strike="noStrike" kern="1200" cap="none" spc="6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recurring </a:t>
            </a:r>
            <a:r>
              <a:rPr kumimoji="0" sz="2400" b="0" i="0" u="none" strike="noStrike" kern="1200" cap="none" spc="5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payments)  </a:t>
            </a:r>
            <a:r>
              <a:rPr kumimoji="0" sz="2400" b="0" i="0" u="none" strike="noStrike" kern="1200" cap="none" spc="7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Computer-supported </a:t>
            </a:r>
            <a:r>
              <a:rPr kumimoji="0" sz="2400" b="0" i="0" u="none" strike="noStrike" kern="1200" cap="none" spc="-22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 </a:t>
            </a:r>
            <a:r>
              <a:rPr kumimoji="0" sz="2400" b="0" i="0" u="none" strike="noStrike" kern="1200" cap="none" spc="5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automated </a:t>
            </a:r>
            <a:r>
              <a:rPr kumimoji="0" sz="2400" b="1" i="0" u="none" strike="noStrike" kern="1200" cap="none" spc="10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decision-making </a:t>
            </a:r>
            <a:r>
              <a:rPr kumimoji="0" sz="2400" b="1" i="0" u="none" strike="noStrike" kern="1200" cap="none" spc="3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(ADM)</a:t>
            </a:r>
            <a:r>
              <a:rPr kumimoji="0" sz="2400" b="0" i="0" u="none" strike="noStrike" kern="1200" cap="none" spc="3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2400" b="0" i="0" u="none" strike="noStrike" kern="1200" cap="none" spc="4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3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e.g.</a:t>
            </a:r>
            <a:r>
              <a:rPr kumimoji="0" sz="2400" b="1" i="0" u="none" strike="noStrike" kern="1200" cap="none" spc="3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26518" marR="0" lvl="0" indent="0" algn="l" defTabSz="1219170" rtl="0" eaLnBrk="1" fontAlgn="auto" latinLnBrk="0" hangingPunct="1">
              <a:lnSpc>
                <a:spcPct val="100000"/>
              </a:lnSpc>
              <a:spcBef>
                <a:spcPts val="25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6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Determining </a:t>
            </a:r>
            <a:r>
              <a:rPr kumimoji="0" sz="2400" b="0" i="0" u="none" strike="noStrike" kern="1200" cap="none" spc="4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eligibility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</a:t>
            </a:r>
            <a:r>
              <a:rPr kumimoji="0" sz="2400" b="0" i="0" u="none" strike="noStrike" kern="1200" cap="none" spc="10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5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beneﬁt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26518" marR="2709266" lvl="0" indent="0" algn="l" defTabSz="1219170" rtl="0" eaLnBrk="1" fontAlgn="auto" latinLnBrk="0" hangingPunct="1">
              <a:lnSpc>
                <a:spcPct val="187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11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Risk </a:t>
            </a:r>
            <a:r>
              <a:rPr kumimoji="0" sz="2400" b="0" i="0" u="none" strike="noStrike" kern="1200" cap="none" spc="10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scoring </a:t>
            </a:r>
            <a:r>
              <a:rPr kumimoji="0" sz="2400" b="0" i="0" u="none" strike="noStrike" kern="1200" cap="none" spc="13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based </a:t>
            </a:r>
            <a:r>
              <a:rPr kumimoji="0" sz="2400" b="0" i="0" u="none" strike="noStrike" kern="1200" cap="none" spc="8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 </a:t>
            </a:r>
            <a:r>
              <a:rPr kumimoji="0" sz="2400" b="0" i="0" u="none" strike="noStrike" kern="1200" cap="none" spc="3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statistical</a:t>
            </a:r>
            <a:r>
              <a:rPr kumimoji="0" sz="2400" b="0" i="0" u="none" strike="noStrike" kern="1200" cap="none" spc="-6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9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models  Fraud</a:t>
            </a:r>
            <a:r>
              <a:rPr kumimoji="0" sz="2400" b="0" i="0" u="none" strike="noStrike" kern="1200" cap="none" spc="6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6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detection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2967" y="1118310"/>
            <a:ext cx="1419860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1200" cap="none" spc="100" normalizeH="0" baseline="0" noProof="0" dirty="0">
                <a:ln>
                  <a:noFill/>
                </a:ln>
                <a:solidFill>
                  <a:srgbClr val="20272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Thanks!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2967" y="1942037"/>
            <a:ext cx="2323252" cy="128270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6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Reuben</a:t>
            </a:r>
            <a:r>
              <a:rPr kumimoji="0" sz="1600" b="0" i="0" u="none" strike="noStrike" kern="1200" cap="none" spc="4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6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Binns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6933" marR="6773" lvl="0" indent="0" algn="l" defTabSz="1219170" rtl="0" eaLnBrk="1" fontAlgn="auto" latinLnBrk="0" hangingPunct="1">
              <a:lnSpc>
                <a:spcPct val="22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heavy" strike="noStrike" kern="1200" cap="none" spc="33" normalizeH="0" baseline="0" noProof="0" dirty="0">
                <a:ln>
                  <a:noFill/>
                </a:ln>
                <a:solidFill>
                  <a:srgbClr val="FF5252"/>
                </a:solidFill>
                <a:effectLst/>
                <a:uLnTx/>
                <a:uFill>
                  <a:solidFill>
                    <a:srgbClr val="FF5252"/>
                  </a:solidFill>
                </a:uFill>
                <a:latin typeface="Calibri"/>
                <a:ea typeface="+mn-ea"/>
                <a:cs typeface="Calibri"/>
                <a:hlinkClick r:id="rId2"/>
              </a:rPr>
              <a:t>reuben.binns@cs.ox.ac.uk </a:t>
            </a:r>
            <a:r>
              <a:rPr kumimoji="0" sz="1600" b="0" i="0" u="none" strike="noStrike" kern="1200" cap="none" spc="33" normalizeH="0" baseline="0" noProof="0" dirty="0">
                <a:ln>
                  <a:noFill/>
                </a:ln>
                <a:solidFill>
                  <a:srgbClr val="FF525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Twitter:</a:t>
            </a:r>
            <a:r>
              <a:rPr kumimoji="0" sz="1600" b="0" i="0" u="none" strike="noStrike" kern="1200" cap="none" spc="3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4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@RDBinns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2967" y="671767"/>
            <a:ext cx="4407747" cy="59155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pc="167" dirty="0"/>
              <a:t>Rules-based</a:t>
            </a:r>
            <a:r>
              <a:rPr spc="60" dirty="0"/>
              <a:t> </a:t>
            </a:r>
            <a:r>
              <a:rPr spc="152" dirty="0"/>
              <a:t>systems</a:t>
            </a:r>
          </a:p>
        </p:txBody>
      </p:sp>
      <p:sp>
        <p:nvSpPr>
          <p:cNvPr id="3" name="object 3"/>
          <p:cNvSpPr/>
          <p:nvPr/>
        </p:nvSpPr>
        <p:spPr>
          <a:xfrm>
            <a:off x="6576148" y="2261430"/>
            <a:ext cx="4319360" cy="30852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88399" y="5609670"/>
            <a:ext cx="4919133" cy="259409"/>
          </a:xfrm>
          <a:prstGeom prst="rect">
            <a:avLst/>
          </a:prstGeom>
        </p:spPr>
        <p:txBody>
          <a:bodyPr vert="horz" wrap="square" lIns="0" tIns="11853" rIns="0" bIns="0" rtlCol="0">
            <a:spAutoFit/>
          </a:bodyPr>
          <a:lstStyle/>
          <a:p>
            <a:pPr marL="16933" marR="6773" lvl="0" indent="0" algn="l" defTabSz="1219170" rtl="0" eaLnBrk="1" fontAlgn="auto" latinLnBrk="0" hangingPunct="1">
              <a:lnSpc>
                <a:spcPct val="104200"/>
              </a:lnSpc>
              <a:spcBef>
                <a:spcPts val="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Clancey, </a:t>
            </a:r>
            <a:r>
              <a:rPr kumimoji="0" sz="800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William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J. </a:t>
            </a:r>
            <a:r>
              <a:rPr kumimoji="0" sz="800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"The epistemology of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rule-based </a:t>
            </a:r>
            <a:r>
              <a:rPr kumimoji="0" sz="800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expert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system—a </a:t>
            </a:r>
            <a:r>
              <a:rPr kumimoji="0" sz="800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framework for explanation." </a:t>
            </a:r>
            <a:r>
              <a:rPr kumimoji="0" sz="800" b="0" i="1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Artificial  intelligence </a:t>
            </a:r>
            <a:r>
              <a:rPr kumimoji="0" sz="800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20.3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(1983):</a:t>
            </a:r>
            <a:r>
              <a:rPr kumimoji="0" sz="800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215-251.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2967" y="2401418"/>
            <a:ext cx="4143587" cy="143543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1200" cap="none" spc="4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e.g.</a:t>
            </a: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626518" marR="1207316" lvl="0" indent="-609585" algn="l" defTabSz="121917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1200" cap="none" spc="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IF </a:t>
            </a:r>
            <a:r>
              <a:rPr kumimoji="0" sz="1867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“years_in_residence”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&gt; </a:t>
            </a:r>
            <a:r>
              <a:rPr kumimoji="0" sz="1867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5:  </a:t>
            </a:r>
            <a:r>
              <a:rPr kumimoji="0" sz="1867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THEN:</a:t>
            </a: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26518" marR="0" lvl="0" indent="0" algn="l" defTabSz="1219170" rtl="0" eaLnBrk="1" fontAlgn="auto" latinLnBrk="0" hangingPunct="1">
              <a:lnSpc>
                <a:spcPts val="2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1200" cap="none" spc="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“settled_status_eligibility”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=</a:t>
            </a:r>
            <a:r>
              <a:rPr kumimoji="0" sz="1867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1200" cap="none" spc="1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TRUE</a:t>
            </a: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2967" y="671767"/>
            <a:ext cx="3802380" cy="59155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pc="67" dirty="0"/>
              <a:t>Statistical </a:t>
            </a:r>
            <a:r>
              <a:rPr spc="152" dirty="0"/>
              <a:t>systems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2967" y="1621807"/>
            <a:ext cx="11094720" cy="237274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6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Aim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</a:t>
            </a:r>
            <a:r>
              <a:rPr kumimoji="0" sz="2400" b="0" i="1" u="none" strike="noStrike" kern="1200" cap="none" spc="7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classify</a:t>
            </a:r>
            <a:r>
              <a:rPr kumimoji="0" sz="2400" b="0" i="0" u="none" strike="noStrike" kern="1200" cap="none" spc="7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 </a:t>
            </a:r>
            <a:r>
              <a:rPr kumimoji="0" sz="2400" b="0" i="1" u="none" strike="noStrike" kern="1200" cap="none" spc="6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predict</a:t>
            </a:r>
            <a:r>
              <a:rPr kumimoji="0" sz="2400" b="0" i="0" u="none" strike="noStrike" kern="1200" cap="none" spc="6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 </a:t>
            </a:r>
            <a:r>
              <a:rPr kumimoji="0" sz="2400" b="0" i="0" u="none" strike="noStrike" kern="1200" cap="none" spc="2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</a:t>
            </a:r>
            <a:r>
              <a:rPr kumimoji="0" sz="2400" b="0" i="0" u="none" strike="noStrike" kern="1200" cap="none" spc="16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1" u="none" strike="noStrike" kern="1200" cap="none" spc="13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score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26518" marR="0" lvl="0" indent="0" algn="l" defTabSz="1219170" rtl="0" eaLnBrk="1" fontAlgn="auto" latinLnBrk="0" hangingPunct="1">
              <a:lnSpc>
                <a:spcPct val="100000"/>
              </a:lnSpc>
              <a:spcBef>
                <a:spcPts val="25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12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How </a:t>
            </a:r>
            <a:r>
              <a:rPr kumimoji="0" sz="2400" b="0" i="0" u="none" strike="noStrike" kern="1200" cap="none" spc="3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similar </a:t>
            </a:r>
            <a:r>
              <a:rPr kumimoji="0" sz="2400" b="0" i="0" u="none" strike="noStrike" kern="1200" cap="none" spc="8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 </a:t>
            </a:r>
            <a:r>
              <a:rPr kumimoji="0" sz="2400" b="0" i="0" u="none" strike="noStrike" kern="1200" cap="none" spc="2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this </a:t>
            </a:r>
            <a:r>
              <a:rPr kumimoji="0" sz="2400" b="0" i="0" u="none" strike="noStrike" kern="1200" cap="none" spc="7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beneﬁts </a:t>
            </a:r>
            <a:r>
              <a:rPr kumimoji="0" sz="2400" b="0" i="0" u="none" strike="noStrike" kern="1200" cap="none" spc="6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application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</a:t>
            </a:r>
            <a:r>
              <a:rPr kumimoji="0" sz="2400" b="0" i="0" u="none" strike="noStrike" kern="1200" cap="none" spc="6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previously </a:t>
            </a:r>
            <a:r>
              <a:rPr kumimoji="0" sz="2400" b="0" i="0" u="none" strike="noStrike" kern="1200" cap="none" spc="3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fraudulent</a:t>
            </a:r>
            <a:r>
              <a:rPr kumimoji="0" sz="2400" b="0" i="0" u="none" strike="noStrike" kern="1200" cap="none" spc="22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7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ones?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26518" marR="6773" lvl="0" indent="0" algn="l" defTabSz="1219170" rtl="0" eaLnBrk="1" fontAlgn="auto" latinLnBrk="0" hangingPunct="1">
              <a:lnSpc>
                <a:spcPct val="187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12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How </a:t>
            </a:r>
            <a:r>
              <a:rPr kumimoji="0" sz="2400" b="0" i="0" u="none" strike="noStrike" kern="1200" cap="none" spc="5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likely </a:t>
            </a:r>
            <a:r>
              <a:rPr kumimoji="0" sz="2400" b="0" i="0" u="none" strike="noStrike" kern="1200" cap="none" spc="8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 </a:t>
            </a:r>
            <a:r>
              <a:rPr kumimoji="0" sz="2400" b="0" i="0" u="none" strike="noStrike" kern="1200" cap="none" spc="2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this </a:t>
            </a:r>
            <a:r>
              <a:rPr kumimoji="0" sz="2400" b="0" i="0" u="none" strike="noStrike" kern="1200" cap="none" spc="9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person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</a:t>
            </a:r>
            <a:r>
              <a:rPr kumimoji="0" sz="2400" b="0" i="0" u="none" strike="noStrike" kern="1200" cap="none" spc="6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re-oﬀend </a:t>
            </a:r>
            <a:r>
              <a:rPr kumimoji="0" sz="2400" b="0" i="0" u="none" strike="noStrike" kern="1200" cap="none" spc="8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(based </a:t>
            </a:r>
            <a:r>
              <a:rPr kumimoji="0" sz="2400" b="0" i="0" u="none" strike="noStrike" kern="1200" cap="none" spc="8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 </a:t>
            </a:r>
            <a:r>
              <a:rPr kumimoji="0" sz="2400" b="0" i="0" u="none" strike="noStrike" kern="1200" cap="none" spc="4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statistics </a:t>
            </a:r>
            <a:r>
              <a:rPr kumimoji="0" sz="2400" b="0" i="0" u="none" strike="noStrike" kern="1200" cap="none" spc="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from </a:t>
            </a:r>
            <a:r>
              <a:rPr kumimoji="0" sz="2400" b="0" i="0" u="none" strike="noStrike" kern="1200" cap="none" spc="8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previous </a:t>
            </a:r>
            <a:r>
              <a:rPr kumimoji="0" sz="2400" b="0" i="0" u="none" strike="noStrike" kern="1200" cap="none" spc="7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cases?)  </a:t>
            </a:r>
            <a:r>
              <a:rPr kumimoji="0" sz="2400" b="0" i="0" u="none" strike="noStrike" kern="1200" cap="none" spc="12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How </a:t>
            </a:r>
            <a:r>
              <a:rPr kumimoji="0" sz="2400" b="0" i="0" u="none" strike="noStrike" kern="1200" cap="none" spc="6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risky </a:t>
            </a:r>
            <a:r>
              <a:rPr kumimoji="0" sz="2400" b="0" i="0" u="none" strike="noStrike" kern="1200" cap="none" spc="8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 </a:t>
            </a:r>
            <a:r>
              <a:rPr kumimoji="0" sz="2400" b="0" i="0" u="none" strike="noStrike" kern="1200" cap="none" spc="4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2400" b="0" i="0" u="none" strike="noStrike" kern="1200" cap="none" spc="9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person </a:t>
            </a:r>
            <a:r>
              <a:rPr kumimoji="0" sz="2400" b="0" i="0" u="none" strike="noStrike" kern="1200" cap="none" spc="8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behind </a:t>
            </a:r>
            <a:r>
              <a:rPr kumimoji="0" sz="2400" b="0" i="0" u="none" strike="noStrike" kern="1200" cap="none" spc="2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this </a:t>
            </a:r>
            <a:r>
              <a:rPr kumimoji="0" sz="2400" b="0" i="0" u="none" strike="noStrike" kern="1200" cap="none" spc="9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visa</a:t>
            </a:r>
            <a:r>
              <a:rPr kumimoji="0" sz="2400" b="0" i="0" u="none" strike="noStrike" kern="1200" cap="none" spc="73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47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application?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4840" y="2049547"/>
            <a:ext cx="2063749" cy="309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68656" y="5415075"/>
            <a:ext cx="684107" cy="40688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33" b="0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Data</a:t>
            </a:r>
            <a:endParaRPr kumimoji="0" sz="25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5731" y="5305565"/>
            <a:ext cx="892387" cy="40688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33" b="0" i="0" u="none" strike="noStrike" kern="1200" cap="none" spc="-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Model</a:t>
            </a:r>
            <a:endParaRPr kumimoji="0" sz="25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92156" y="4771709"/>
            <a:ext cx="2623819" cy="40688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33" b="0" i="0" u="none" strike="noStrike" kern="1200" cap="none" spc="-7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Learning</a:t>
            </a:r>
            <a:r>
              <a:rPr kumimoji="0" sz="2533" b="0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533" b="0" i="0" u="none" strike="noStrike" kern="1200" cap="none" spc="-4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Algorithm</a:t>
            </a:r>
            <a:endParaRPr kumimoji="0" sz="25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076712" y="2957808"/>
            <a:ext cx="1581931" cy="16070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67927" y="3261339"/>
            <a:ext cx="736600" cy="736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18727" y="3278272"/>
            <a:ext cx="635000" cy="635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55939" y="3261339"/>
            <a:ext cx="736600" cy="736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906739" y="3278272"/>
            <a:ext cx="635000" cy="635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627803" y="4444789"/>
            <a:ext cx="658707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1200" cap="none" spc="-7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Sala</a:t>
            </a:r>
            <a:r>
              <a:rPr kumimoji="0" sz="1867" b="0" i="0" u="none" strike="noStrike" kern="1200" cap="none" spc="-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867" b="0" i="0" u="none" strike="noStrike" kern="1200" cap="none" spc="-7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</a:t>
            </a: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67" y="1"/>
            <a:ext cx="745067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1200" cap="none" spc="-5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Default</a:t>
            </a: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458110" y="1808597"/>
            <a:ext cx="3645295" cy="24119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26952" y="1686489"/>
            <a:ext cx="658707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1200" cap="none" spc="-7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Sala</a:t>
            </a:r>
            <a:r>
              <a:rPr kumimoji="0" sz="1867" b="0" i="0" u="none" strike="noStrike" kern="1200" cap="none" spc="-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867" b="0" i="0" u="none" strike="noStrike" kern="1200" cap="none" spc="-7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</a:t>
            </a: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 rot="17040000">
            <a:off x="7085797" y="2678005"/>
            <a:ext cx="980736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1200" cap="none" spc="-7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P(default)</a:t>
            </a: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38090" y="1857613"/>
            <a:ext cx="3742799" cy="2588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993966" y="1243053"/>
            <a:ext cx="1322492" cy="40688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533" spc="-33" dirty="0">
                <a:solidFill>
                  <a:srgbClr val="000000"/>
                </a:solidFill>
                <a:latin typeface="Arial"/>
                <a:cs typeface="Arial"/>
              </a:rPr>
              <a:t>Applicant</a:t>
            </a:r>
            <a:endParaRPr sz="2533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25869" y="4067555"/>
            <a:ext cx="658707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1200" cap="none" spc="-7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Sala</a:t>
            </a:r>
            <a:r>
              <a:rPr kumimoji="0" sz="1867" b="0" i="0" u="none" strike="noStrike" kern="1200" cap="none" spc="-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867" b="0" i="0" u="none" strike="noStrike" kern="1200" cap="none" spc="-7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</a:t>
            </a: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 rot="17040000">
            <a:off x="180665" y="2097572"/>
            <a:ext cx="980736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1200" cap="none" spc="-7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P(default)</a:t>
            </a: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6176" y="1431364"/>
            <a:ext cx="3645296" cy="24119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93431" y="2749528"/>
            <a:ext cx="4481043" cy="107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 rot="17040000">
            <a:off x="5672321" y="3052290"/>
            <a:ext cx="839457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P(default)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 rot="21480000">
            <a:off x="10587531" y="2850886"/>
            <a:ext cx="1404707" cy="32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ts val="25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33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</a:t>
            </a:r>
            <a:r>
              <a:rPr kumimoji="0" sz="2533" b="0" i="0" u="none" strike="noStrike" kern="1200" cap="none" spc="-8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2533" b="0" i="0" u="none" strike="noStrike" kern="1200" cap="none" spc="-4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eshold</a:t>
            </a:r>
            <a:endParaRPr kumimoji="0" sz="25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22802" y="5174553"/>
            <a:ext cx="5854700" cy="40688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33" b="0" i="1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If </a:t>
            </a:r>
            <a:r>
              <a:rPr kumimoji="0" sz="2533" b="0" i="0" u="none" strike="noStrike" kern="1200" cap="none" spc="-9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P(default) </a:t>
            </a:r>
            <a:r>
              <a:rPr kumimoji="0" sz="2533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&gt; </a:t>
            </a:r>
            <a:r>
              <a:rPr kumimoji="0" sz="2533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threshold, </a:t>
            </a:r>
            <a:r>
              <a:rPr kumimoji="0" sz="2533" b="0" i="1" u="none" strike="noStrike" kern="1200" cap="none" spc="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then </a:t>
            </a:r>
            <a:r>
              <a:rPr kumimoji="0" sz="2533" b="1" i="0" u="none" strike="noStrike" kern="1200" cap="none" spc="-127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deny</a:t>
            </a:r>
            <a:r>
              <a:rPr kumimoji="0" sz="2533" b="1" i="0" u="none" strike="noStrike" kern="1200" cap="none" spc="287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533" b="1" i="0" u="none" strike="noStrike" kern="1200" cap="none" spc="-27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credit</a:t>
            </a:r>
            <a:endParaRPr kumimoji="0" sz="25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88152" y="2329028"/>
            <a:ext cx="477520" cy="57109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8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-&gt;</a:t>
            </a: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88415" y="4355285"/>
            <a:ext cx="524933" cy="24286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67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Sala</a:t>
            </a:r>
            <a:r>
              <a:rPr kumimoji="0" sz="1467" b="0" i="0" u="none" strike="noStrike" kern="1200" cap="none" spc="-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467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</a:t>
            </a:r>
            <a:endParaRPr kumimoji="0" sz="14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727601"/>
            <a:ext cx="12192000" cy="131233"/>
          </a:xfrm>
          <a:custGeom>
            <a:avLst/>
            <a:gdLst/>
            <a:ahLst/>
            <a:cxnLst/>
            <a:rect l="l" t="t" r="r" b="b"/>
            <a:pathLst>
              <a:path w="9144000" h="98425">
                <a:moveTo>
                  <a:pt x="0" y="0"/>
                </a:moveTo>
                <a:lnTo>
                  <a:pt x="9143999" y="0"/>
                </a:lnTo>
                <a:lnTo>
                  <a:pt x="9143999" y="97799"/>
                </a:lnTo>
                <a:lnTo>
                  <a:pt x="0" y="97799"/>
                </a:lnTo>
                <a:lnTo>
                  <a:pt x="0" y="0"/>
                </a:lnTo>
                <a:close/>
              </a:path>
            </a:pathLst>
          </a:custGeom>
          <a:solidFill>
            <a:srgbClr val="63D197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98200" y="1695764"/>
            <a:ext cx="4995597" cy="4995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12967" y="671767"/>
            <a:ext cx="4140200" cy="59155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pc="100" dirty="0"/>
              <a:t>High-dimensionality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1118</Words>
  <Application>Microsoft Office PowerPoint</Application>
  <PresentationFormat>Widescreen</PresentationFormat>
  <Paragraphs>153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Century Gothic</vt:lpstr>
      <vt:lpstr>Times New Roman</vt:lpstr>
      <vt:lpstr>3_Office Theme</vt:lpstr>
      <vt:lpstr>Explaining algorithms and automation:  A guide for lawyers</vt:lpstr>
      <vt:lpstr>Overview</vt:lpstr>
      <vt:lpstr>PowerPoint Presentation</vt:lpstr>
      <vt:lpstr>Digitisation, automation, decision-making</vt:lpstr>
      <vt:lpstr>Rules-based systems</vt:lpstr>
      <vt:lpstr>Statistical systems</vt:lpstr>
      <vt:lpstr>PowerPoint Presentation</vt:lpstr>
      <vt:lpstr>Applicant</vt:lpstr>
      <vt:lpstr>High-dimensionality</vt:lpstr>
      <vt:lpstr>Complexity</vt:lpstr>
      <vt:lpstr>PowerPoint Presentation</vt:lpstr>
      <vt:lpstr>‘Deep learning’</vt:lpstr>
      <vt:lpstr>Bias, error, discrimination in statistical models</vt:lpstr>
      <vt:lpstr>Bias, error, discrimination in statistical models</vt:lpstr>
      <vt:lpstr>PowerPoint Presentation</vt:lpstr>
      <vt:lpstr>PowerPoint Presentation</vt:lpstr>
      <vt:lpstr>PowerPoint Presentation</vt:lpstr>
      <vt:lpstr>x = reoﬀend o = not reoﬀend</vt:lpstr>
      <vt:lpstr>PowerPoint Presentation</vt:lpstr>
      <vt:lpstr>Bias, error, discrimination in statistical models</vt:lpstr>
      <vt:lpstr>PowerPoint Presentation</vt:lpstr>
      <vt:lpstr>PowerPoint Presentation</vt:lpstr>
      <vt:lpstr>Bias, error, discrimination in statistical models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Parity of errors between protected classes</vt:lpstr>
      <vt:lpstr>Parity of calibration between protected classes</vt:lpstr>
      <vt:lpstr>Roles for automated decision-making</vt:lpstr>
      <vt:lpstr>Decision support</vt:lpstr>
      <vt:lpstr>Automation bias</vt:lpstr>
      <vt:lpstr>Unequal application of discretion</vt:lpstr>
      <vt:lpstr>Unequal application of discretion</vt:lpstr>
      <vt:lpstr>Unequal application of discretion</vt:lpstr>
      <vt:lpstr>Upstream automation may fetter downstream discretion</vt:lpstr>
      <vt:lpstr>Where is the decision? Who / what made it?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Explaining algorithms and automation:  A guide for lawyers</dc:title>
  <dc:creator>Amélie Godfrey</dc:creator>
  <cp:lastModifiedBy>Amélie Godfrey</cp:lastModifiedBy>
  <cp:revision>1</cp:revision>
  <dcterms:created xsi:type="dcterms:W3CDTF">2019-11-06T13:37:33Z</dcterms:created>
  <dcterms:modified xsi:type="dcterms:W3CDTF">2019-11-06T13:37:50Z</dcterms:modified>
</cp:coreProperties>
</file>