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60" r:id="rId6"/>
    <p:sldId id="281" r:id="rId7"/>
    <p:sldId id="280" r:id="rId8"/>
    <p:sldId id="282" r:id="rId9"/>
    <p:sldId id="279" r:id="rId10"/>
    <p:sldId id="285" r:id="rId11"/>
    <p:sldId id="284" r:id="rId12"/>
    <p:sldId id="283" r:id="rId13"/>
    <p:sldId id="275" r:id="rId14"/>
    <p:sldId id="278" r:id="rId15"/>
    <p:sldId id="277" r:id="rId16"/>
    <p:sldId id="276" r:id="rId17"/>
    <p:sldId id="274" r:id="rId18"/>
    <p:sldId id="257" r:id="rId19"/>
    <p:sldId id="287" r:id="rId20"/>
    <p:sldId id="288" r:id="rId21"/>
    <p:sldId id="273" r:id="rId22"/>
    <p:sldId id="272" r:id="rId23"/>
    <p:sldId id="286" r:id="rId24"/>
    <p:sldId id="289" r:id="rId25"/>
    <p:sldId id="271" r:id="rId2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22A2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16B6AD5-8516-4C8B-816B-1B04CBC578DA}" v="2" dt="2020-04-14T09:43:18.741"/>
    <p1510:client id="{481E9BC4-1074-475C-800C-0FC22C0A38A1}" v="190" dt="2020-04-13T16:44:55.64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6" autoAdjust="0"/>
    <p:restoredTop sz="94660"/>
  </p:normalViewPr>
  <p:slideViewPr>
    <p:cSldViewPr snapToGrid="0">
      <p:cViewPr varScale="1">
        <p:scale>
          <a:sx n="72" d="100"/>
          <a:sy n="72" d="100"/>
        </p:scale>
        <p:origin x="660"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31"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B747B5-3461-4E9C-8322-D239664AF1D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267F7B56-E86C-4BA7-9D81-303B277CE87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48CFD051-FFB3-436D-98A2-30DC57B118EE}"/>
              </a:ext>
            </a:extLst>
          </p:cNvPr>
          <p:cNvSpPr>
            <a:spLocks noGrp="1"/>
          </p:cNvSpPr>
          <p:nvPr>
            <p:ph type="dt" sz="half" idx="10"/>
          </p:nvPr>
        </p:nvSpPr>
        <p:spPr/>
        <p:txBody>
          <a:bodyPr/>
          <a:lstStyle/>
          <a:p>
            <a:fld id="{57261F0B-E4FA-493F-8BFD-66A9D2F7D186}" type="datetimeFigureOut">
              <a:rPr lang="en-GB" smtClean="0"/>
              <a:t>14/04/2020</a:t>
            </a:fld>
            <a:endParaRPr lang="en-GB" dirty="0"/>
          </a:p>
        </p:txBody>
      </p:sp>
      <p:sp>
        <p:nvSpPr>
          <p:cNvPr id="5" name="Footer Placeholder 4">
            <a:extLst>
              <a:ext uri="{FF2B5EF4-FFF2-40B4-BE49-F238E27FC236}">
                <a16:creationId xmlns:a16="http://schemas.microsoft.com/office/drawing/2014/main" id="{398C1A3B-3DFC-46AC-818B-C121C109ACDD}"/>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8910B5F3-33C2-4A91-AF1B-1CD425B6A118}"/>
              </a:ext>
            </a:extLst>
          </p:cNvPr>
          <p:cNvSpPr>
            <a:spLocks noGrp="1"/>
          </p:cNvSpPr>
          <p:nvPr>
            <p:ph type="sldNum" sz="quarter" idx="12"/>
          </p:nvPr>
        </p:nvSpPr>
        <p:spPr/>
        <p:txBody>
          <a:bodyPr/>
          <a:lstStyle/>
          <a:p>
            <a:fld id="{C76465D1-9D25-4523-8A9F-02004503D687}" type="slidenum">
              <a:rPr lang="en-GB" smtClean="0"/>
              <a:t>‹#›</a:t>
            </a:fld>
            <a:endParaRPr lang="en-GB" dirty="0"/>
          </a:p>
        </p:txBody>
      </p:sp>
    </p:spTree>
    <p:extLst>
      <p:ext uri="{BB962C8B-B14F-4D97-AF65-F5344CB8AC3E}">
        <p14:creationId xmlns:p14="http://schemas.microsoft.com/office/powerpoint/2010/main" val="20251239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8C5E2D-F148-4222-9796-0F3C44BEADBF}"/>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A88B5B1F-7EF7-4940-B510-D66EE478271F}"/>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46BBBF5-602D-45D3-902C-39E9E984BAD1}"/>
              </a:ext>
            </a:extLst>
          </p:cNvPr>
          <p:cNvSpPr>
            <a:spLocks noGrp="1"/>
          </p:cNvSpPr>
          <p:nvPr>
            <p:ph type="dt" sz="half" idx="10"/>
          </p:nvPr>
        </p:nvSpPr>
        <p:spPr/>
        <p:txBody>
          <a:bodyPr/>
          <a:lstStyle/>
          <a:p>
            <a:fld id="{57261F0B-E4FA-493F-8BFD-66A9D2F7D186}" type="datetimeFigureOut">
              <a:rPr lang="en-GB" smtClean="0"/>
              <a:t>14/04/2020</a:t>
            </a:fld>
            <a:endParaRPr lang="en-GB" dirty="0"/>
          </a:p>
        </p:txBody>
      </p:sp>
      <p:sp>
        <p:nvSpPr>
          <p:cNvPr id="5" name="Footer Placeholder 4">
            <a:extLst>
              <a:ext uri="{FF2B5EF4-FFF2-40B4-BE49-F238E27FC236}">
                <a16:creationId xmlns:a16="http://schemas.microsoft.com/office/drawing/2014/main" id="{5229F70E-C90A-4F7E-9B60-1A76A1DE9005}"/>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FB12BB32-F203-4416-9B28-2AC719988B22}"/>
              </a:ext>
            </a:extLst>
          </p:cNvPr>
          <p:cNvSpPr>
            <a:spLocks noGrp="1"/>
          </p:cNvSpPr>
          <p:nvPr>
            <p:ph type="sldNum" sz="quarter" idx="12"/>
          </p:nvPr>
        </p:nvSpPr>
        <p:spPr/>
        <p:txBody>
          <a:bodyPr/>
          <a:lstStyle/>
          <a:p>
            <a:fld id="{C76465D1-9D25-4523-8A9F-02004503D687}" type="slidenum">
              <a:rPr lang="en-GB" smtClean="0"/>
              <a:t>‹#›</a:t>
            </a:fld>
            <a:endParaRPr lang="en-GB" dirty="0"/>
          </a:p>
        </p:txBody>
      </p:sp>
    </p:spTree>
    <p:extLst>
      <p:ext uri="{BB962C8B-B14F-4D97-AF65-F5344CB8AC3E}">
        <p14:creationId xmlns:p14="http://schemas.microsoft.com/office/powerpoint/2010/main" val="23704871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6538FB9-A252-448A-BDEB-82D559118F08}"/>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D98B1D55-DA51-4D3D-B05A-9D30453C5BD6}"/>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4E70EE7-591B-45DF-858B-3BD2679A028C}"/>
              </a:ext>
            </a:extLst>
          </p:cNvPr>
          <p:cNvSpPr>
            <a:spLocks noGrp="1"/>
          </p:cNvSpPr>
          <p:nvPr>
            <p:ph type="dt" sz="half" idx="10"/>
          </p:nvPr>
        </p:nvSpPr>
        <p:spPr/>
        <p:txBody>
          <a:bodyPr/>
          <a:lstStyle/>
          <a:p>
            <a:fld id="{57261F0B-E4FA-493F-8BFD-66A9D2F7D186}" type="datetimeFigureOut">
              <a:rPr lang="en-GB" smtClean="0"/>
              <a:t>14/04/2020</a:t>
            </a:fld>
            <a:endParaRPr lang="en-GB" dirty="0"/>
          </a:p>
        </p:txBody>
      </p:sp>
      <p:sp>
        <p:nvSpPr>
          <p:cNvPr id="5" name="Footer Placeholder 4">
            <a:extLst>
              <a:ext uri="{FF2B5EF4-FFF2-40B4-BE49-F238E27FC236}">
                <a16:creationId xmlns:a16="http://schemas.microsoft.com/office/drawing/2014/main" id="{BB5320A7-AC98-482A-9A14-DEB16ED195CE}"/>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E774B704-E3FF-4BAA-8B56-86A144CBEB36}"/>
              </a:ext>
            </a:extLst>
          </p:cNvPr>
          <p:cNvSpPr>
            <a:spLocks noGrp="1"/>
          </p:cNvSpPr>
          <p:nvPr>
            <p:ph type="sldNum" sz="quarter" idx="12"/>
          </p:nvPr>
        </p:nvSpPr>
        <p:spPr/>
        <p:txBody>
          <a:bodyPr/>
          <a:lstStyle/>
          <a:p>
            <a:fld id="{C76465D1-9D25-4523-8A9F-02004503D687}" type="slidenum">
              <a:rPr lang="en-GB" smtClean="0"/>
              <a:t>‹#›</a:t>
            </a:fld>
            <a:endParaRPr lang="en-GB" dirty="0"/>
          </a:p>
        </p:txBody>
      </p:sp>
    </p:spTree>
    <p:extLst>
      <p:ext uri="{BB962C8B-B14F-4D97-AF65-F5344CB8AC3E}">
        <p14:creationId xmlns:p14="http://schemas.microsoft.com/office/powerpoint/2010/main" val="39236893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9F69B1-1AF1-437A-B6C2-297924A44211}"/>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4DF86D11-C1E3-4897-A437-5A35FAA180CF}"/>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D8D6BAC-0DB4-46D5-9960-A60EB7C753A2}"/>
              </a:ext>
            </a:extLst>
          </p:cNvPr>
          <p:cNvSpPr>
            <a:spLocks noGrp="1"/>
          </p:cNvSpPr>
          <p:nvPr>
            <p:ph type="dt" sz="half" idx="10"/>
          </p:nvPr>
        </p:nvSpPr>
        <p:spPr/>
        <p:txBody>
          <a:bodyPr/>
          <a:lstStyle/>
          <a:p>
            <a:fld id="{57261F0B-E4FA-493F-8BFD-66A9D2F7D186}" type="datetimeFigureOut">
              <a:rPr lang="en-GB" smtClean="0"/>
              <a:t>14/04/2020</a:t>
            </a:fld>
            <a:endParaRPr lang="en-GB" dirty="0"/>
          </a:p>
        </p:txBody>
      </p:sp>
      <p:sp>
        <p:nvSpPr>
          <p:cNvPr id="5" name="Footer Placeholder 4">
            <a:extLst>
              <a:ext uri="{FF2B5EF4-FFF2-40B4-BE49-F238E27FC236}">
                <a16:creationId xmlns:a16="http://schemas.microsoft.com/office/drawing/2014/main" id="{A0CA759E-48F7-4B43-9859-59DD3DD1D127}"/>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D11CA94F-CF24-48A7-9CE2-6D62A55F50BB}"/>
              </a:ext>
            </a:extLst>
          </p:cNvPr>
          <p:cNvSpPr>
            <a:spLocks noGrp="1"/>
          </p:cNvSpPr>
          <p:nvPr>
            <p:ph type="sldNum" sz="quarter" idx="12"/>
          </p:nvPr>
        </p:nvSpPr>
        <p:spPr/>
        <p:txBody>
          <a:bodyPr/>
          <a:lstStyle/>
          <a:p>
            <a:fld id="{C76465D1-9D25-4523-8A9F-02004503D687}" type="slidenum">
              <a:rPr lang="en-GB" smtClean="0"/>
              <a:t>‹#›</a:t>
            </a:fld>
            <a:endParaRPr lang="en-GB" dirty="0"/>
          </a:p>
        </p:txBody>
      </p:sp>
    </p:spTree>
    <p:extLst>
      <p:ext uri="{BB962C8B-B14F-4D97-AF65-F5344CB8AC3E}">
        <p14:creationId xmlns:p14="http://schemas.microsoft.com/office/powerpoint/2010/main" val="26613252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7F54D7-F5FE-475B-B6F3-61FB7966D56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6AEFF149-6F68-475E-B5B9-2E5E033C5B0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43BBD2F6-A434-488A-B070-F86BBD5C534F}"/>
              </a:ext>
            </a:extLst>
          </p:cNvPr>
          <p:cNvSpPr>
            <a:spLocks noGrp="1"/>
          </p:cNvSpPr>
          <p:nvPr>
            <p:ph type="dt" sz="half" idx="10"/>
          </p:nvPr>
        </p:nvSpPr>
        <p:spPr/>
        <p:txBody>
          <a:bodyPr/>
          <a:lstStyle/>
          <a:p>
            <a:fld id="{57261F0B-E4FA-493F-8BFD-66A9D2F7D186}" type="datetimeFigureOut">
              <a:rPr lang="en-GB" smtClean="0"/>
              <a:t>14/04/2020</a:t>
            </a:fld>
            <a:endParaRPr lang="en-GB" dirty="0"/>
          </a:p>
        </p:txBody>
      </p:sp>
      <p:sp>
        <p:nvSpPr>
          <p:cNvPr id="5" name="Footer Placeholder 4">
            <a:extLst>
              <a:ext uri="{FF2B5EF4-FFF2-40B4-BE49-F238E27FC236}">
                <a16:creationId xmlns:a16="http://schemas.microsoft.com/office/drawing/2014/main" id="{EA80DC90-DAA1-489C-B42C-72205678F1D0}"/>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B75E9041-C3DE-4A50-8880-8821CF2C5C4B}"/>
              </a:ext>
            </a:extLst>
          </p:cNvPr>
          <p:cNvSpPr>
            <a:spLocks noGrp="1"/>
          </p:cNvSpPr>
          <p:nvPr>
            <p:ph type="sldNum" sz="quarter" idx="12"/>
          </p:nvPr>
        </p:nvSpPr>
        <p:spPr/>
        <p:txBody>
          <a:bodyPr/>
          <a:lstStyle/>
          <a:p>
            <a:fld id="{C76465D1-9D25-4523-8A9F-02004503D687}" type="slidenum">
              <a:rPr lang="en-GB" smtClean="0"/>
              <a:t>‹#›</a:t>
            </a:fld>
            <a:endParaRPr lang="en-GB" dirty="0"/>
          </a:p>
        </p:txBody>
      </p:sp>
    </p:spTree>
    <p:extLst>
      <p:ext uri="{BB962C8B-B14F-4D97-AF65-F5344CB8AC3E}">
        <p14:creationId xmlns:p14="http://schemas.microsoft.com/office/powerpoint/2010/main" val="25160861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60D256-48EE-46B4-8C95-9E301E7F0D79}"/>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D8FA7269-8C40-49D7-A18C-E77A27322E61}"/>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A3FF0A14-931E-45D7-A19A-E48FE47FD6EC}"/>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0953976A-FD01-45D5-9864-DB554028065B}"/>
              </a:ext>
            </a:extLst>
          </p:cNvPr>
          <p:cNvSpPr>
            <a:spLocks noGrp="1"/>
          </p:cNvSpPr>
          <p:nvPr>
            <p:ph type="dt" sz="half" idx="10"/>
          </p:nvPr>
        </p:nvSpPr>
        <p:spPr/>
        <p:txBody>
          <a:bodyPr/>
          <a:lstStyle/>
          <a:p>
            <a:fld id="{57261F0B-E4FA-493F-8BFD-66A9D2F7D186}" type="datetimeFigureOut">
              <a:rPr lang="en-GB" smtClean="0"/>
              <a:t>14/04/2020</a:t>
            </a:fld>
            <a:endParaRPr lang="en-GB" dirty="0"/>
          </a:p>
        </p:txBody>
      </p:sp>
      <p:sp>
        <p:nvSpPr>
          <p:cNvPr id="6" name="Footer Placeholder 5">
            <a:extLst>
              <a:ext uri="{FF2B5EF4-FFF2-40B4-BE49-F238E27FC236}">
                <a16:creationId xmlns:a16="http://schemas.microsoft.com/office/drawing/2014/main" id="{3550EF98-9B1E-4432-90C0-457C6CC440CF}"/>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1691E534-2915-4386-BBB8-7FD6301D293A}"/>
              </a:ext>
            </a:extLst>
          </p:cNvPr>
          <p:cNvSpPr>
            <a:spLocks noGrp="1"/>
          </p:cNvSpPr>
          <p:nvPr>
            <p:ph type="sldNum" sz="quarter" idx="12"/>
          </p:nvPr>
        </p:nvSpPr>
        <p:spPr/>
        <p:txBody>
          <a:bodyPr/>
          <a:lstStyle/>
          <a:p>
            <a:fld id="{C76465D1-9D25-4523-8A9F-02004503D687}" type="slidenum">
              <a:rPr lang="en-GB" smtClean="0"/>
              <a:t>‹#›</a:t>
            </a:fld>
            <a:endParaRPr lang="en-GB" dirty="0"/>
          </a:p>
        </p:txBody>
      </p:sp>
    </p:spTree>
    <p:extLst>
      <p:ext uri="{BB962C8B-B14F-4D97-AF65-F5344CB8AC3E}">
        <p14:creationId xmlns:p14="http://schemas.microsoft.com/office/powerpoint/2010/main" val="27299654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15896B-B592-4322-BE7E-EB29B2E96AF0}"/>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4C036C1A-9A5E-4185-9578-00C6BCDD019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2A73B2DA-D13E-4C2E-94BE-AD336E924C3D}"/>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02F20A7B-2964-4A95-94D5-4704331C996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3D215195-E475-4318-952F-D65FB884ADD9}"/>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65F86A68-870E-4A46-94F0-3992C56DEB29}"/>
              </a:ext>
            </a:extLst>
          </p:cNvPr>
          <p:cNvSpPr>
            <a:spLocks noGrp="1"/>
          </p:cNvSpPr>
          <p:nvPr>
            <p:ph type="dt" sz="half" idx="10"/>
          </p:nvPr>
        </p:nvSpPr>
        <p:spPr/>
        <p:txBody>
          <a:bodyPr/>
          <a:lstStyle/>
          <a:p>
            <a:fld id="{57261F0B-E4FA-493F-8BFD-66A9D2F7D186}" type="datetimeFigureOut">
              <a:rPr lang="en-GB" smtClean="0"/>
              <a:t>14/04/2020</a:t>
            </a:fld>
            <a:endParaRPr lang="en-GB" dirty="0"/>
          </a:p>
        </p:txBody>
      </p:sp>
      <p:sp>
        <p:nvSpPr>
          <p:cNvPr id="8" name="Footer Placeholder 7">
            <a:extLst>
              <a:ext uri="{FF2B5EF4-FFF2-40B4-BE49-F238E27FC236}">
                <a16:creationId xmlns:a16="http://schemas.microsoft.com/office/drawing/2014/main" id="{36511202-4245-443D-A9AE-7FF28CCF6AE5}"/>
              </a:ext>
            </a:extLst>
          </p:cNvPr>
          <p:cNvSpPr>
            <a:spLocks noGrp="1"/>
          </p:cNvSpPr>
          <p:nvPr>
            <p:ph type="ftr" sz="quarter" idx="11"/>
          </p:nvPr>
        </p:nvSpPr>
        <p:spPr/>
        <p:txBody>
          <a:bodyPr/>
          <a:lstStyle/>
          <a:p>
            <a:endParaRPr lang="en-GB" dirty="0"/>
          </a:p>
        </p:txBody>
      </p:sp>
      <p:sp>
        <p:nvSpPr>
          <p:cNvPr id="9" name="Slide Number Placeholder 8">
            <a:extLst>
              <a:ext uri="{FF2B5EF4-FFF2-40B4-BE49-F238E27FC236}">
                <a16:creationId xmlns:a16="http://schemas.microsoft.com/office/drawing/2014/main" id="{DE7619A6-9C1E-4B06-91ED-56C004F0B3CB}"/>
              </a:ext>
            </a:extLst>
          </p:cNvPr>
          <p:cNvSpPr>
            <a:spLocks noGrp="1"/>
          </p:cNvSpPr>
          <p:nvPr>
            <p:ph type="sldNum" sz="quarter" idx="12"/>
          </p:nvPr>
        </p:nvSpPr>
        <p:spPr/>
        <p:txBody>
          <a:bodyPr/>
          <a:lstStyle/>
          <a:p>
            <a:fld id="{C76465D1-9D25-4523-8A9F-02004503D687}" type="slidenum">
              <a:rPr lang="en-GB" smtClean="0"/>
              <a:t>‹#›</a:t>
            </a:fld>
            <a:endParaRPr lang="en-GB" dirty="0"/>
          </a:p>
        </p:txBody>
      </p:sp>
    </p:spTree>
    <p:extLst>
      <p:ext uri="{BB962C8B-B14F-4D97-AF65-F5344CB8AC3E}">
        <p14:creationId xmlns:p14="http://schemas.microsoft.com/office/powerpoint/2010/main" val="28577253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779BB6-71D9-4B67-A280-353F1F7F6F05}"/>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FF4A97BD-FED2-44F6-A69E-5D5013F3F107}"/>
              </a:ext>
            </a:extLst>
          </p:cNvPr>
          <p:cNvSpPr>
            <a:spLocks noGrp="1"/>
          </p:cNvSpPr>
          <p:nvPr>
            <p:ph type="dt" sz="half" idx="10"/>
          </p:nvPr>
        </p:nvSpPr>
        <p:spPr/>
        <p:txBody>
          <a:bodyPr/>
          <a:lstStyle/>
          <a:p>
            <a:fld id="{57261F0B-E4FA-493F-8BFD-66A9D2F7D186}" type="datetimeFigureOut">
              <a:rPr lang="en-GB" smtClean="0"/>
              <a:t>14/04/2020</a:t>
            </a:fld>
            <a:endParaRPr lang="en-GB" dirty="0"/>
          </a:p>
        </p:txBody>
      </p:sp>
      <p:sp>
        <p:nvSpPr>
          <p:cNvPr id="4" name="Footer Placeholder 3">
            <a:extLst>
              <a:ext uri="{FF2B5EF4-FFF2-40B4-BE49-F238E27FC236}">
                <a16:creationId xmlns:a16="http://schemas.microsoft.com/office/drawing/2014/main" id="{4A82923D-AF05-4C7F-B8C3-5F24223F652F}"/>
              </a:ext>
            </a:extLst>
          </p:cNvPr>
          <p:cNvSpPr>
            <a:spLocks noGrp="1"/>
          </p:cNvSpPr>
          <p:nvPr>
            <p:ph type="ftr" sz="quarter" idx="11"/>
          </p:nvPr>
        </p:nvSpPr>
        <p:spPr/>
        <p:txBody>
          <a:bodyPr/>
          <a:lstStyle/>
          <a:p>
            <a:endParaRPr lang="en-GB" dirty="0"/>
          </a:p>
        </p:txBody>
      </p:sp>
      <p:sp>
        <p:nvSpPr>
          <p:cNvPr id="5" name="Slide Number Placeholder 4">
            <a:extLst>
              <a:ext uri="{FF2B5EF4-FFF2-40B4-BE49-F238E27FC236}">
                <a16:creationId xmlns:a16="http://schemas.microsoft.com/office/drawing/2014/main" id="{1ACBC67B-7E3F-43FA-960D-0B1177DE1BFE}"/>
              </a:ext>
            </a:extLst>
          </p:cNvPr>
          <p:cNvSpPr>
            <a:spLocks noGrp="1"/>
          </p:cNvSpPr>
          <p:nvPr>
            <p:ph type="sldNum" sz="quarter" idx="12"/>
          </p:nvPr>
        </p:nvSpPr>
        <p:spPr/>
        <p:txBody>
          <a:bodyPr/>
          <a:lstStyle/>
          <a:p>
            <a:fld id="{C76465D1-9D25-4523-8A9F-02004503D687}" type="slidenum">
              <a:rPr lang="en-GB" smtClean="0"/>
              <a:t>‹#›</a:t>
            </a:fld>
            <a:endParaRPr lang="en-GB" dirty="0"/>
          </a:p>
        </p:txBody>
      </p:sp>
    </p:spTree>
    <p:extLst>
      <p:ext uri="{BB962C8B-B14F-4D97-AF65-F5344CB8AC3E}">
        <p14:creationId xmlns:p14="http://schemas.microsoft.com/office/powerpoint/2010/main" val="14994262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80F2AF0-EE8A-45D4-B72D-226322C4C8F3}"/>
              </a:ext>
            </a:extLst>
          </p:cNvPr>
          <p:cNvSpPr>
            <a:spLocks noGrp="1"/>
          </p:cNvSpPr>
          <p:nvPr>
            <p:ph type="dt" sz="half" idx="10"/>
          </p:nvPr>
        </p:nvSpPr>
        <p:spPr/>
        <p:txBody>
          <a:bodyPr/>
          <a:lstStyle/>
          <a:p>
            <a:fld id="{57261F0B-E4FA-493F-8BFD-66A9D2F7D186}" type="datetimeFigureOut">
              <a:rPr lang="en-GB" smtClean="0"/>
              <a:t>14/04/2020</a:t>
            </a:fld>
            <a:endParaRPr lang="en-GB" dirty="0"/>
          </a:p>
        </p:txBody>
      </p:sp>
      <p:sp>
        <p:nvSpPr>
          <p:cNvPr id="3" name="Footer Placeholder 2">
            <a:extLst>
              <a:ext uri="{FF2B5EF4-FFF2-40B4-BE49-F238E27FC236}">
                <a16:creationId xmlns:a16="http://schemas.microsoft.com/office/drawing/2014/main" id="{49093E16-BCD4-4ED0-AE51-5A7478DE3B73}"/>
              </a:ext>
            </a:extLst>
          </p:cNvPr>
          <p:cNvSpPr>
            <a:spLocks noGrp="1"/>
          </p:cNvSpPr>
          <p:nvPr>
            <p:ph type="ftr" sz="quarter" idx="11"/>
          </p:nvPr>
        </p:nvSpPr>
        <p:spPr/>
        <p:txBody>
          <a:bodyPr/>
          <a:lstStyle/>
          <a:p>
            <a:endParaRPr lang="en-GB" dirty="0"/>
          </a:p>
        </p:txBody>
      </p:sp>
      <p:sp>
        <p:nvSpPr>
          <p:cNvPr id="4" name="Slide Number Placeholder 3">
            <a:extLst>
              <a:ext uri="{FF2B5EF4-FFF2-40B4-BE49-F238E27FC236}">
                <a16:creationId xmlns:a16="http://schemas.microsoft.com/office/drawing/2014/main" id="{513ACCDC-5975-4CD0-B25B-899C5BCB135B}"/>
              </a:ext>
            </a:extLst>
          </p:cNvPr>
          <p:cNvSpPr>
            <a:spLocks noGrp="1"/>
          </p:cNvSpPr>
          <p:nvPr>
            <p:ph type="sldNum" sz="quarter" idx="12"/>
          </p:nvPr>
        </p:nvSpPr>
        <p:spPr/>
        <p:txBody>
          <a:bodyPr/>
          <a:lstStyle/>
          <a:p>
            <a:fld id="{C76465D1-9D25-4523-8A9F-02004503D687}" type="slidenum">
              <a:rPr lang="en-GB" smtClean="0"/>
              <a:t>‹#›</a:t>
            </a:fld>
            <a:endParaRPr lang="en-GB" dirty="0"/>
          </a:p>
        </p:txBody>
      </p:sp>
    </p:spTree>
    <p:extLst>
      <p:ext uri="{BB962C8B-B14F-4D97-AF65-F5344CB8AC3E}">
        <p14:creationId xmlns:p14="http://schemas.microsoft.com/office/powerpoint/2010/main" val="7516506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1A3928-BE8F-40AA-B19E-BAB356A0E73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F7AB7F0C-7C2C-4600-BADC-F331259BA76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709C6FE4-B589-4C2B-991B-1BE656A45CE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9C9DC532-09D0-4E5B-8CC0-89AD94A0EE3F}"/>
              </a:ext>
            </a:extLst>
          </p:cNvPr>
          <p:cNvSpPr>
            <a:spLocks noGrp="1"/>
          </p:cNvSpPr>
          <p:nvPr>
            <p:ph type="dt" sz="half" idx="10"/>
          </p:nvPr>
        </p:nvSpPr>
        <p:spPr/>
        <p:txBody>
          <a:bodyPr/>
          <a:lstStyle/>
          <a:p>
            <a:fld id="{57261F0B-E4FA-493F-8BFD-66A9D2F7D186}" type="datetimeFigureOut">
              <a:rPr lang="en-GB" smtClean="0"/>
              <a:t>14/04/2020</a:t>
            </a:fld>
            <a:endParaRPr lang="en-GB" dirty="0"/>
          </a:p>
        </p:txBody>
      </p:sp>
      <p:sp>
        <p:nvSpPr>
          <p:cNvPr id="6" name="Footer Placeholder 5">
            <a:extLst>
              <a:ext uri="{FF2B5EF4-FFF2-40B4-BE49-F238E27FC236}">
                <a16:creationId xmlns:a16="http://schemas.microsoft.com/office/drawing/2014/main" id="{511AAC1C-73FC-4484-92D8-7487999EDCFE}"/>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A75377FA-0D7B-463A-991D-E9378B6ACAD4}"/>
              </a:ext>
            </a:extLst>
          </p:cNvPr>
          <p:cNvSpPr>
            <a:spLocks noGrp="1"/>
          </p:cNvSpPr>
          <p:nvPr>
            <p:ph type="sldNum" sz="quarter" idx="12"/>
          </p:nvPr>
        </p:nvSpPr>
        <p:spPr/>
        <p:txBody>
          <a:bodyPr/>
          <a:lstStyle/>
          <a:p>
            <a:fld id="{C76465D1-9D25-4523-8A9F-02004503D687}" type="slidenum">
              <a:rPr lang="en-GB" smtClean="0"/>
              <a:t>‹#›</a:t>
            </a:fld>
            <a:endParaRPr lang="en-GB" dirty="0"/>
          </a:p>
        </p:txBody>
      </p:sp>
    </p:spTree>
    <p:extLst>
      <p:ext uri="{BB962C8B-B14F-4D97-AF65-F5344CB8AC3E}">
        <p14:creationId xmlns:p14="http://schemas.microsoft.com/office/powerpoint/2010/main" val="37097523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5267AF-6A77-437C-AEC7-3838E4522EA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85CA853B-D75B-4FDE-8E7D-665162EF76E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a:extLst>
              <a:ext uri="{FF2B5EF4-FFF2-40B4-BE49-F238E27FC236}">
                <a16:creationId xmlns:a16="http://schemas.microsoft.com/office/drawing/2014/main" id="{3E085192-2841-4169-9B1F-9D3F8E09813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2DA62B07-84E3-4612-819E-08C42611D145}"/>
              </a:ext>
            </a:extLst>
          </p:cNvPr>
          <p:cNvSpPr>
            <a:spLocks noGrp="1"/>
          </p:cNvSpPr>
          <p:nvPr>
            <p:ph type="dt" sz="half" idx="10"/>
          </p:nvPr>
        </p:nvSpPr>
        <p:spPr/>
        <p:txBody>
          <a:bodyPr/>
          <a:lstStyle/>
          <a:p>
            <a:fld id="{57261F0B-E4FA-493F-8BFD-66A9D2F7D186}" type="datetimeFigureOut">
              <a:rPr lang="en-GB" smtClean="0"/>
              <a:t>14/04/2020</a:t>
            </a:fld>
            <a:endParaRPr lang="en-GB" dirty="0"/>
          </a:p>
        </p:txBody>
      </p:sp>
      <p:sp>
        <p:nvSpPr>
          <p:cNvPr id="6" name="Footer Placeholder 5">
            <a:extLst>
              <a:ext uri="{FF2B5EF4-FFF2-40B4-BE49-F238E27FC236}">
                <a16:creationId xmlns:a16="http://schemas.microsoft.com/office/drawing/2014/main" id="{9E810A35-D874-4FC5-B194-C0EADA53D97A}"/>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F164B09C-043F-42DD-AE9A-F0C75F09E144}"/>
              </a:ext>
            </a:extLst>
          </p:cNvPr>
          <p:cNvSpPr>
            <a:spLocks noGrp="1"/>
          </p:cNvSpPr>
          <p:nvPr>
            <p:ph type="sldNum" sz="quarter" idx="12"/>
          </p:nvPr>
        </p:nvSpPr>
        <p:spPr/>
        <p:txBody>
          <a:bodyPr/>
          <a:lstStyle/>
          <a:p>
            <a:fld id="{C76465D1-9D25-4523-8A9F-02004503D687}" type="slidenum">
              <a:rPr lang="en-GB" smtClean="0"/>
              <a:t>‹#›</a:t>
            </a:fld>
            <a:endParaRPr lang="en-GB" dirty="0"/>
          </a:p>
        </p:txBody>
      </p:sp>
    </p:spTree>
    <p:extLst>
      <p:ext uri="{BB962C8B-B14F-4D97-AF65-F5344CB8AC3E}">
        <p14:creationId xmlns:p14="http://schemas.microsoft.com/office/powerpoint/2010/main" val="18693425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5C6A620-E389-4B11-997C-3587EC22FA6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0EFE6EEF-F6B0-4610-94DF-64A2E3F095D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75F23B9-34A6-4447-8A7B-6F4DE9D99AC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7261F0B-E4FA-493F-8BFD-66A9D2F7D186}" type="datetimeFigureOut">
              <a:rPr lang="en-GB" smtClean="0"/>
              <a:t>14/04/2020</a:t>
            </a:fld>
            <a:endParaRPr lang="en-GB" dirty="0"/>
          </a:p>
        </p:txBody>
      </p:sp>
      <p:sp>
        <p:nvSpPr>
          <p:cNvPr id="5" name="Footer Placeholder 4">
            <a:extLst>
              <a:ext uri="{FF2B5EF4-FFF2-40B4-BE49-F238E27FC236}">
                <a16:creationId xmlns:a16="http://schemas.microsoft.com/office/drawing/2014/main" id="{49ADD70C-FF6F-4DC8-A287-18DCA1EDBFB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a:extLst>
              <a:ext uri="{FF2B5EF4-FFF2-40B4-BE49-F238E27FC236}">
                <a16:creationId xmlns:a16="http://schemas.microsoft.com/office/drawing/2014/main" id="{3EBD1CA4-D12D-479E-B9F2-03FFDA3B832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76465D1-9D25-4523-8A9F-02004503D687}" type="slidenum">
              <a:rPr lang="en-GB" smtClean="0"/>
              <a:t>‹#›</a:t>
            </a:fld>
            <a:endParaRPr lang="en-GB" dirty="0"/>
          </a:p>
        </p:txBody>
      </p:sp>
    </p:spTree>
    <p:extLst>
      <p:ext uri="{BB962C8B-B14F-4D97-AF65-F5344CB8AC3E}">
        <p14:creationId xmlns:p14="http://schemas.microsoft.com/office/powerpoint/2010/main" val="19735647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hyperlink" Target="https://uk.westlaw.com/Document/I8AE9DDA0996311E1A2ABFA368B510FD2/View/FullText.html?originationContext=document&amp;transitionType=DocumentItem&amp;contextData=%28sc.Search%29&amp;navId=8BD07C28E34319BF15C37ED62C475E39&amp;comp=wluk"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81180B-48FA-4C8A-BE3C-29729AFAD80F}"/>
              </a:ext>
            </a:extLst>
          </p:cNvPr>
          <p:cNvSpPr>
            <a:spLocks noGrp="1"/>
          </p:cNvSpPr>
          <p:nvPr>
            <p:ph type="ctrTitle"/>
          </p:nvPr>
        </p:nvSpPr>
        <p:spPr>
          <a:xfrm>
            <a:off x="4514850" y="2666999"/>
            <a:ext cx="6438900" cy="1414463"/>
          </a:xfrm>
        </p:spPr>
        <p:txBody>
          <a:bodyPr>
            <a:normAutofit/>
          </a:bodyPr>
          <a:lstStyle/>
          <a:p>
            <a:pPr algn="r"/>
            <a:r>
              <a:rPr lang="en-US" sz="4400" b="1" dirty="0">
                <a:solidFill>
                  <a:srgbClr val="D22A2D"/>
                </a:solidFill>
                <a:latin typeface="Gill Sans MT" panose="020B0502020104020203" pitchFamily="34" charset="0"/>
              </a:rPr>
              <a:t>JUDICIAL REVIEW COSTS UPDATE </a:t>
            </a:r>
            <a:endParaRPr lang="en-GB" sz="4400" b="1" dirty="0">
              <a:solidFill>
                <a:srgbClr val="D22A2D"/>
              </a:solidFill>
              <a:latin typeface="Gill Sans MT" panose="020B0502020104020203" pitchFamily="34" charset="0"/>
            </a:endParaRPr>
          </a:p>
        </p:txBody>
      </p:sp>
      <p:sp>
        <p:nvSpPr>
          <p:cNvPr id="3" name="Subtitle 2">
            <a:extLst>
              <a:ext uri="{FF2B5EF4-FFF2-40B4-BE49-F238E27FC236}">
                <a16:creationId xmlns:a16="http://schemas.microsoft.com/office/drawing/2014/main" id="{182F9EA0-D5CE-4286-A47A-CB0E52BF1F23}"/>
              </a:ext>
            </a:extLst>
          </p:cNvPr>
          <p:cNvSpPr>
            <a:spLocks noGrp="1"/>
          </p:cNvSpPr>
          <p:nvPr>
            <p:ph type="subTitle" idx="1"/>
          </p:nvPr>
        </p:nvSpPr>
        <p:spPr>
          <a:xfrm>
            <a:off x="6381750" y="4592638"/>
            <a:ext cx="4572000" cy="1655762"/>
          </a:xfrm>
        </p:spPr>
        <p:txBody>
          <a:bodyPr>
            <a:normAutofit fontScale="92500"/>
          </a:bodyPr>
          <a:lstStyle/>
          <a:p>
            <a:pPr algn="r"/>
            <a:r>
              <a:rPr lang="en-GB" sz="3200" dirty="0">
                <a:solidFill>
                  <a:srgbClr val="D22A2D"/>
                </a:solidFill>
                <a:latin typeface="Gill Sans MT" panose="020B0502020104020203" pitchFamily="34" charset="0"/>
              </a:rPr>
              <a:t>MARTIN WESTGATE QC</a:t>
            </a:r>
          </a:p>
          <a:p>
            <a:pPr algn="r"/>
            <a:endParaRPr lang="en-GB" dirty="0">
              <a:solidFill>
                <a:srgbClr val="D22A2D"/>
              </a:solidFill>
              <a:latin typeface="Gill Sans MT" panose="020B0502020104020203" pitchFamily="34" charset="0"/>
            </a:endParaRPr>
          </a:p>
          <a:p>
            <a:pPr algn="r"/>
            <a:r>
              <a:rPr lang="en-US" sz="2600" dirty="0">
                <a:solidFill>
                  <a:srgbClr val="D22A2D"/>
                </a:solidFill>
                <a:latin typeface="Gill Sans MT" panose="020B0502020104020203" pitchFamily="34" charset="0"/>
              </a:rPr>
              <a:t>m.westgate@doughtystreet.co.uk</a:t>
            </a:r>
            <a:endParaRPr lang="en-GB" sz="2600" dirty="0">
              <a:solidFill>
                <a:srgbClr val="D22A2D"/>
              </a:solidFill>
              <a:latin typeface="Gill Sans MT" panose="020B0502020104020203" pitchFamily="34" charset="0"/>
            </a:endParaRPr>
          </a:p>
        </p:txBody>
      </p:sp>
      <p:pic>
        <p:nvPicPr>
          <p:cNvPr id="7" name="Picture 6">
            <a:extLst>
              <a:ext uri="{FF2B5EF4-FFF2-40B4-BE49-F238E27FC236}">
                <a16:creationId xmlns:a16="http://schemas.microsoft.com/office/drawing/2014/main" id="{B20C7F23-D36B-486D-8ECE-9BCCF9F03D88}"/>
              </a:ext>
            </a:extLst>
          </p:cNvPr>
          <p:cNvPicPr>
            <a:picLocks noChangeAspect="1"/>
          </p:cNvPicPr>
          <p:nvPr/>
        </p:nvPicPr>
        <p:blipFill rotWithShape="1">
          <a:blip r:embed="rId2">
            <a:extLst>
              <a:ext uri="{28A0092B-C50C-407E-A947-70E740481C1C}">
                <a14:useLocalDpi xmlns:a14="http://schemas.microsoft.com/office/drawing/2010/main" val="0"/>
              </a:ext>
            </a:extLst>
          </a:blip>
          <a:srcRect l="65011" t="53590"/>
          <a:stretch/>
        </p:blipFill>
        <p:spPr>
          <a:xfrm>
            <a:off x="209551" y="234555"/>
            <a:ext cx="4991100" cy="3723876"/>
          </a:xfrm>
          <a:prstGeom prst="rect">
            <a:avLst/>
          </a:prstGeom>
        </p:spPr>
      </p:pic>
    </p:spTree>
    <p:extLst>
      <p:ext uri="{BB962C8B-B14F-4D97-AF65-F5344CB8AC3E}">
        <p14:creationId xmlns:p14="http://schemas.microsoft.com/office/powerpoint/2010/main" val="24368145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A8EA7CCD-EE50-4892-9EB5-4B206EC28927}"/>
              </a:ext>
            </a:extLst>
          </p:cNvPr>
          <p:cNvSpPr>
            <a:spLocks noGrp="1"/>
          </p:cNvSpPr>
          <p:nvPr>
            <p:ph type="title"/>
          </p:nvPr>
        </p:nvSpPr>
        <p:spPr/>
        <p:txBody>
          <a:bodyPr/>
          <a:lstStyle/>
          <a:p>
            <a:r>
              <a:rPr lang="en-US" dirty="0"/>
              <a:t>Effect of a CCO cap </a:t>
            </a:r>
            <a:endParaRPr lang="en-GB" dirty="0"/>
          </a:p>
        </p:txBody>
      </p:sp>
      <p:sp>
        <p:nvSpPr>
          <p:cNvPr id="3" name="Content Placeholder 2">
            <a:extLst>
              <a:ext uri="{FF2B5EF4-FFF2-40B4-BE49-F238E27FC236}">
                <a16:creationId xmlns:a16="http://schemas.microsoft.com/office/drawing/2014/main" id="{FA2C75DF-BE5E-4368-83A9-2C3C2F89035B}"/>
              </a:ext>
            </a:extLst>
          </p:cNvPr>
          <p:cNvSpPr>
            <a:spLocks noGrp="1"/>
          </p:cNvSpPr>
          <p:nvPr>
            <p:ph idx="1"/>
          </p:nvPr>
        </p:nvSpPr>
        <p:spPr/>
        <p:txBody>
          <a:bodyPr>
            <a:normAutofit lnSpcReduction="10000"/>
          </a:bodyPr>
          <a:lstStyle/>
          <a:p>
            <a:r>
              <a:rPr lang="en-US" dirty="0"/>
              <a:t>Applies to costs payable to DD and to IPs.  </a:t>
            </a:r>
            <a:endParaRPr lang="en-GB" dirty="0"/>
          </a:p>
          <a:p>
            <a:r>
              <a:rPr lang="en-US" dirty="0"/>
              <a:t>Provided their costs are reasonable and proportionate and the total is below the cap then they can be recovered in full. </a:t>
            </a:r>
            <a:endParaRPr lang="en-GB" dirty="0"/>
          </a:p>
          <a:p>
            <a:r>
              <a:rPr lang="en-US" dirty="0"/>
              <a:t>In an Aarhus case there is no reason to adjust the cap downwards where a claim fails at the permission stage. </a:t>
            </a:r>
          </a:p>
          <a:p>
            <a:r>
              <a:rPr lang="en-US" i="1" dirty="0"/>
              <a:t>CPRE (Kent Branch) v SSCLG </a:t>
            </a:r>
            <a:r>
              <a:rPr lang="en-US" dirty="0"/>
              <a:t>[2020] 1 WLR 352</a:t>
            </a:r>
          </a:p>
          <a:p>
            <a:r>
              <a:rPr lang="en-US" dirty="0"/>
              <a:t> Where the court awards D part of its costs then they can award part of the capped costs. </a:t>
            </a:r>
          </a:p>
          <a:p>
            <a:r>
              <a:rPr lang="en-US" i="1" dirty="0"/>
              <a:t>R (Elan Cane) v SSHD Human Rights Watch Intervener</a:t>
            </a:r>
            <a:r>
              <a:rPr lang="en-GB" dirty="0"/>
              <a:t> [2018] EWCA Civ 363</a:t>
            </a:r>
            <a:r>
              <a:rPr lang="en-GB" i="1" dirty="0"/>
              <a:t> </a:t>
            </a:r>
            <a:endParaRPr lang="en-GB" dirty="0"/>
          </a:p>
          <a:p>
            <a:endParaRPr lang="en-GB" dirty="0"/>
          </a:p>
        </p:txBody>
      </p:sp>
      <p:pic>
        <p:nvPicPr>
          <p:cNvPr id="5" name="Picture 4">
            <a:extLst>
              <a:ext uri="{FF2B5EF4-FFF2-40B4-BE49-F238E27FC236}">
                <a16:creationId xmlns:a16="http://schemas.microsoft.com/office/drawing/2014/main" id="{E4FA620F-4648-447E-8CCF-143EE125FEC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016900" y="5546725"/>
            <a:ext cx="4175100" cy="1311275"/>
          </a:xfrm>
          <a:prstGeom prst="rect">
            <a:avLst/>
          </a:prstGeom>
        </p:spPr>
      </p:pic>
    </p:spTree>
    <p:extLst>
      <p:ext uri="{BB962C8B-B14F-4D97-AF65-F5344CB8AC3E}">
        <p14:creationId xmlns:p14="http://schemas.microsoft.com/office/powerpoint/2010/main" val="5605593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A8EA7CCD-EE50-4892-9EB5-4B206EC28927}"/>
              </a:ext>
            </a:extLst>
          </p:cNvPr>
          <p:cNvSpPr>
            <a:spLocks noGrp="1"/>
          </p:cNvSpPr>
          <p:nvPr>
            <p:ph type="title"/>
          </p:nvPr>
        </p:nvSpPr>
        <p:spPr/>
        <p:txBody>
          <a:bodyPr/>
          <a:lstStyle/>
          <a:p>
            <a:r>
              <a:rPr lang="en-US" dirty="0"/>
              <a:t>CCOs in private litigation </a:t>
            </a:r>
            <a:endParaRPr lang="en-GB" dirty="0"/>
          </a:p>
        </p:txBody>
      </p:sp>
      <p:sp>
        <p:nvSpPr>
          <p:cNvPr id="3" name="Content Placeholder 2">
            <a:extLst>
              <a:ext uri="{FF2B5EF4-FFF2-40B4-BE49-F238E27FC236}">
                <a16:creationId xmlns:a16="http://schemas.microsoft.com/office/drawing/2014/main" id="{FA2C75DF-BE5E-4368-83A9-2C3C2F89035B}"/>
              </a:ext>
            </a:extLst>
          </p:cNvPr>
          <p:cNvSpPr>
            <a:spLocks noGrp="1"/>
          </p:cNvSpPr>
          <p:nvPr>
            <p:ph idx="1"/>
          </p:nvPr>
        </p:nvSpPr>
        <p:spPr/>
        <p:txBody>
          <a:bodyPr>
            <a:normAutofit/>
          </a:bodyPr>
          <a:lstStyle/>
          <a:p>
            <a:endParaRPr lang="en-US" i="1" dirty="0"/>
          </a:p>
          <a:p>
            <a:r>
              <a:rPr lang="en-US" i="1" dirty="0"/>
              <a:t>Maugham v Uber London Ltd </a:t>
            </a:r>
            <a:r>
              <a:rPr lang="en-US" dirty="0"/>
              <a:t>[2019] Costs LR 521; William Trower QC </a:t>
            </a:r>
            <a:endParaRPr lang="en-GB" dirty="0"/>
          </a:p>
          <a:p>
            <a:r>
              <a:rPr lang="en-GB" dirty="0"/>
              <a:t>Chancery Division - action for a declaration – PCO not available. </a:t>
            </a:r>
            <a:endParaRPr lang="en-GB" i="1" dirty="0"/>
          </a:p>
          <a:p>
            <a:r>
              <a:rPr lang="en-GB" i="1" dirty="0"/>
              <a:t>Swift v Carpenter PIBA intervening </a:t>
            </a:r>
            <a:r>
              <a:rPr lang="en-GB" dirty="0"/>
              <a:t>[2020] EWCA Civ 165 </a:t>
            </a:r>
          </a:p>
          <a:p>
            <a:r>
              <a:rPr lang="en-GB" dirty="0"/>
              <a:t>Personal injury appeal – issue about accommodation costs.</a:t>
            </a:r>
          </a:p>
          <a:p>
            <a:r>
              <a:rPr lang="en-GB" dirty="0"/>
              <a:t>Court has jurisdiction to make a PCO but caselaw establishes should not do so as case “standard private litigation for damages for [PI]”. </a:t>
            </a:r>
          </a:p>
          <a:p>
            <a:r>
              <a:rPr lang="en-US" i="1" dirty="0"/>
              <a:t>Eweida v British Airways plc </a:t>
            </a:r>
            <a:r>
              <a:rPr lang="en-US" dirty="0"/>
              <a:t>[2009] EWCA Civ 1025</a:t>
            </a:r>
            <a:endParaRPr lang="en-GB" dirty="0"/>
          </a:p>
        </p:txBody>
      </p:sp>
      <p:pic>
        <p:nvPicPr>
          <p:cNvPr id="5" name="Picture 4">
            <a:extLst>
              <a:ext uri="{FF2B5EF4-FFF2-40B4-BE49-F238E27FC236}">
                <a16:creationId xmlns:a16="http://schemas.microsoft.com/office/drawing/2014/main" id="{E4FA620F-4648-447E-8CCF-143EE125FEC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016900" y="5546725"/>
            <a:ext cx="4175100" cy="1311275"/>
          </a:xfrm>
          <a:prstGeom prst="rect">
            <a:avLst/>
          </a:prstGeom>
        </p:spPr>
      </p:pic>
    </p:spTree>
    <p:extLst>
      <p:ext uri="{BB962C8B-B14F-4D97-AF65-F5344CB8AC3E}">
        <p14:creationId xmlns:p14="http://schemas.microsoft.com/office/powerpoint/2010/main" val="7112849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A8EA7CCD-EE50-4892-9EB5-4B206EC28927}"/>
              </a:ext>
            </a:extLst>
          </p:cNvPr>
          <p:cNvSpPr>
            <a:spLocks noGrp="1"/>
          </p:cNvSpPr>
          <p:nvPr>
            <p:ph type="ctrTitle"/>
          </p:nvPr>
        </p:nvSpPr>
        <p:spPr/>
        <p:txBody>
          <a:bodyPr/>
          <a:lstStyle/>
          <a:p>
            <a:r>
              <a:rPr lang="en-US" dirty="0"/>
              <a:t>	</a:t>
            </a:r>
            <a:endParaRPr lang="en-GB" dirty="0"/>
          </a:p>
        </p:txBody>
      </p:sp>
      <p:sp>
        <p:nvSpPr>
          <p:cNvPr id="6" name="Subtitle 5">
            <a:extLst>
              <a:ext uri="{FF2B5EF4-FFF2-40B4-BE49-F238E27FC236}">
                <a16:creationId xmlns:a16="http://schemas.microsoft.com/office/drawing/2014/main" id="{FD190569-54D4-410B-AD45-2DD1F7D90891}"/>
              </a:ext>
            </a:extLst>
          </p:cNvPr>
          <p:cNvSpPr>
            <a:spLocks noGrp="1"/>
          </p:cNvSpPr>
          <p:nvPr>
            <p:ph type="subTitle" idx="1"/>
          </p:nvPr>
        </p:nvSpPr>
        <p:spPr>
          <a:xfrm>
            <a:off x="1524000" y="2053883"/>
            <a:ext cx="9144000" cy="970671"/>
          </a:xfrm>
        </p:spPr>
        <p:txBody>
          <a:bodyPr/>
          <a:lstStyle/>
          <a:p>
            <a:r>
              <a:rPr lang="en-US" sz="5400" b="1" dirty="0"/>
              <a:t>COSTS BETWEEN THE PARTIES </a:t>
            </a:r>
            <a:endParaRPr lang="en-GB" b="1" dirty="0"/>
          </a:p>
        </p:txBody>
      </p:sp>
      <p:pic>
        <p:nvPicPr>
          <p:cNvPr id="5" name="Picture 4">
            <a:extLst>
              <a:ext uri="{FF2B5EF4-FFF2-40B4-BE49-F238E27FC236}">
                <a16:creationId xmlns:a16="http://schemas.microsoft.com/office/drawing/2014/main" id="{E4FA620F-4648-447E-8CCF-143EE125FEC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016900" y="5546725"/>
            <a:ext cx="4175100" cy="1311275"/>
          </a:xfrm>
          <a:prstGeom prst="rect">
            <a:avLst/>
          </a:prstGeom>
        </p:spPr>
      </p:pic>
    </p:spTree>
    <p:extLst>
      <p:ext uri="{BB962C8B-B14F-4D97-AF65-F5344CB8AC3E}">
        <p14:creationId xmlns:p14="http://schemas.microsoft.com/office/powerpoint/2010/main" val="214226938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A8EA7CCD-EE50-4892-9EB5-4B206EC28927}"/>
              </a:ext>
            </a:extLst>
          </p:cNvPr>
          <p:cNvSpPr>
            <a:spLocks noGrp="1"/>
          </p:cNvSpPr>
          <p:nvPr>
            <p:ph type="title"/>
          </p:nvPr>
        </p:nvSpPr>
        <p:spPr/>
        <p:txBody>
          <a:bodyPr/>
          <a:lstStyle/>
          <a:p>
            <a:r>
              <a:rPr lang="en-US" dirty="0"/>
              <a:t>At the permission stage – multiple parties </a:t>
            </a:r>
            <a:endParaRPr lang="en-GB" dirty="0"/>
          </a:p>
        </p:txBody>
      </p:sp>
      <p:sp>
        <p:nvSpPr>
          <p:cNvPr id="3" name="Content Placeholder 2">
            <a:extLst>
              <a:ext uri="{FF2B5EF4-FFF2-40B4-BE49-F238E27FC236}">
                <a16:creationId xmlns:a16="http://schemas.microsoft.com/office/drawing/2014/main" id="{FA2C75DF-BE5E-4368-83A9-2C3C2F89035B}"/>
              </a:ext>
            </a:extLst>
          </p:cNvPr>
          <p:cNvSpPr>
            <a:spLocks noGrp="1"/>
          </p:cNvSpPr>
          <p:nvPr>
            <p:ph idx="1"/>
          </p:nvPr>
        </p:nvSpPr>
        <p:spPr/>
        <p:txBody>
          <a:bodyPr>
            <a:normAutofit/>
          </a:bodyPr>
          <a:lstStyle/>
          <a:p>
            <a:pPr lvl="0"/>
            <a:r>
              <a:rPr lang="en-US" dirty="0"/>
              <a:t>“</a:t>
            </a:r>
            <a:r>
              <a:rPr lang="x-none" dirty="0"/>
              <a:t>When permission to seek review is refused, a claimant may be liable to more than one defendant and/or interested party for their costs of preparing and </a:t>
            </a:r>
            <a:r>
              <a:rPr lang="en-US" dirty="0"/>
              <a:t>filing </a:t>
            </a:r>
            <a:r>
              <a:rPr lang="x-none" dirty="0"/>
              <a:t>their AoS and summary grounds.</a:t>
            </a:r>
            <a:endParaRPr lang="en-GB" dirty="0"/>
          </a:p>
          <a:p>
            <a:pPr lvl="0"/>
            <a:r>
              <a:rPr lang="x-none" dirty="0"/>
              <a:t>It is not necessary for the additional defendant(s) and/or interested party to show </a:t>
            </a:r>
            <a:r>
              <a:rPr lang="en-US" dirty="0"/>
              <a:t>“</a:t>
            </a:r>
            <a:r>
              <a:rPr lang="x-none" dirty="0"/>
              <a:t>exceptional</a:t>
            </a:r>
            <a:r>
              <a:rPr lang="en-US" dirty="0"/>
              <a:t>”</a:t>
            </a:r>
            <a:r>
              <a:rPr lang="x-none" dirty="0"/>
              <a:t> or </a:t>
            </a:r>
            <a:r>
              <a:rPr lang="en-US" dirty="0"/>
              <a:t>“</a:t>
            </a:r>
            <a:r>
              <a:rPr lang="x-none" dirty="0"/>
              <a:t>special</a:t>
            </a:r>
            <a:r>
              <a:rPr lang="en-US" dirty="0"/>
              <a:t>”</a:t>
            </a:r>
            <a:r>
              <a:rPr lang="x-none" dirty="0"/>
              <a:t> circumstances in order, in principle, to recover those costs.</a:t>
            </a:r>
            <a:endParaRPr lang="en-GB" dirty="0"/>
          </a:p>
          <a:p>
            <a:pPr lvl="0"/>
            <a:r>
              <a:rPr lang="x-none" dirty="0"/>
              <a:t>To be recoverable</a:t>
            </a:r>
            <a:r>
              <a:rPr lang="en-US" dirty="0"/>
              <a:t>, </a:t>
            </a:r>
            <a:r>
              <a:rPr lang="x-none" dirty="0"/>
              <a:t>costs must be reasonable and proportionate. </a:t>
            </a:r>
            <a:r>
              <a:rPr lang="en-US" dirty="0"/>
              <a:t>If there was an obvious </a:t>
            </a:r>
            <a:r>
              <a:rPr lang="x-none" dirty="0"/>
              <a:t>obvious lead defendant and then the costs of </a:t>
            </a:r>
            <a:r>
              <a:rPr lang="en-US" dirty="0"/>
              <a:t>an </a:t>
            </a:r>
            <a:r>
              <a:rPr lang="x-none" dirty="0"/>
              <a:t>party may not be proportionate </a:t>
            </a:r>
            <a:r>
              <a:rPr lang="en-US" dirty="0"/>
              <a:t>if they do not assist the court</a:t>
            </a:r>
            <a:r>
              <a:rPr lang="x-none" dirty="0"/>
              <a:t>.</a:t>
            </a:r>
            <a:endParaRPr lang="en-US" dirty="0"/>
          </a:p>
          <a:p>
            <a:pPr lvl="0"/>
            <a:r>
              <a:rPr lang="en-GB" i="1" dirty="0"/>
              <a:t>CPRE (Kent Branch) para 37</a:t>
            </a:r>
          </a:p>
          <a:p>
            <a:endParaRPr lang="en-GB" dirty="0"/>
          </a:p>
        </p:txBody>
      </p:sp>
      <p:pic>
        <p:nvPicPr>
          <p:cNvPr id="5" name="Picture 4">
            <a:extLst>
              <a:ext uri="{FF2B5EF4-FFF2-40B4-BE49-F238E27FC236}">
                <a16:creationId xmlns:a16="http://schemas.microsoft.com/office/drawing/2014/main" id="{E4FA620F-4648-447E-8CCF-143EE125FEC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016900" y="5546725"/>
            <a:ext cx="4175100" cy="1311275"/>
          </a:xfrm>
          <a:prstGeom prst="rect">
            <a:avLst/>
          </a:prstGeom>
        </p:spPr>
      </p:pic>
    </p:spTree>
    <p:extLst>
      <p:ext uri="{BB962C8B-B14F-4D97-AF65-F5344CB8AC3E}">
        <p14:creationId xmlns:p14="http://schemas.microsoft.com/office/powerpoint/2010/main" val="48676687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A8EA7CCD-EE50-4892-9EB5-4B206EC28927}"/>
              </a:ext>
            </a:extLst>
          </p:cNvPr>
          <p:cNvSpPr>
            <a:spLocks noGrp="1"/>
          </p:cNvSpPr>
          <p:nvPr>
            <p:ph type="title"/>
          </p:nvPr>
        </p:nvSpPr>
        <p:spPr/>
        <p:txBody>
          <a:bodyPr/>
          <a:lstStyle/>
          <a:p>
            <a:r>
              <a:rPr lang="en-US" dirty="0"/>
              <a:t>Where there is no substantive hearing </a:t>
            </a:r>
            <a:endParaRPr lang="en-GB" dirty="0"/>
          </a:p>
        </p:txBody>
      </p:sp>
      <p:sp>
        <p:nvSpPr>
          <p:cNvPr id="3" name="Content Placeholder 2">
            <a:extLst>
              <a:ext uri="{FF2B5EF4-FFF2-40B4-BE49-F238E27FC236}">
                <a16:creationId xmlns:a16="http://schemas.microsoft.com/office/drawing/2014/main" id="{FA2C75DF-BE5E-4368-83A9-2C3C2F89035B}"/>
              </a:ext>
            </a:extLst>
          </p:cNvPr>
          <p:cNvSpPr>
            <a:spLocks noGrp="1"/>
          </p:cNvSpPr>
          <p:nvPr>
            <p:ph idx="1"/>
          </p:nvPr>
        </p:nvSpPr>
        <p:spPr/>
        <p:txBody>
          <a:bodyPr>
            <a:normAutofit/>
          </a:bodyPr>
          <a:lstStyle/>
          <a:p>
            <a:r>
              <a:rPr lang="en-GB" i="1" u="sng" dirty="0">
                <a:hlinkClick r:id="rId2"/>
              </a:rPr>
              <a:t>R (M) v Croydon LBC 2012 1WLR 2607</a:t>
            </a:r>
            <a:r>
              <a:rPr lang="en-GB" dirty="0"/>
              <a:t> . </a:t>
            </a:r>
          </a:p>
          <a:p>
            <a:endParaRPr lang="en-GB" dirty="0"/>
          </a:p>
          <a:p>
            <a:r>
              <a:rPr lang="en-GB" dirty="0"/>
              <a:t>(1) where C has been wholly successful. </a:t>
            </a:r>
          </a:p>
          <a:p>
            <a:endParaRPr lang="en-GB" dirty="0"/>
          </a:p>
          <a:p>
            <a:r>
              <a:rPr lang="en-GB" dirty="0"/>
              <a:t>(2) where C has only succeeded in part </a:t>
            </a:r>
          </a:p>
          <a:p>
            <a:endParaRPr lang="en-GB" dirty="0"/>
          </a:p>
          <a:p>
            <a:r>
              <a:rPr lang="en-GB" dirty="0"/>
              <a:t>(3) where there has been some compromise which does not actually reflect the claimant's claim.</a:t>
            </a:r>
          </a:p>
          <a:p>
            <a:endParaRPr lang="en-GB" dirty="0"/>
          </a:p>
        </p:txBody>
      </p:sp>
      <p:pic>
        <p:nvPicPr>
          <p:cNvPr id="5" name="Picture 4">
            <a:extLst>
              <a:ext uri="{FF2B5EF4-FFF2-40B4-BE49-F238E27FC236}">
                <a16:creationId xmlns:a16="http://schemas.microsoft.com/office/drawing/2014/main" id="{E4FA620F-4648-447E-8CCF-143EE125FEC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016900" y="5546725"/>
            <a:ext cx="4175100" cy="1311275"/>
          </a:xfrm>
          <a:prstGeom prst="rect">
            <a:avLst/>
          </a:prstGeom>
        </p:spPr>
      </p:pic>
    </p:spTree>
    <p:extLst>
      <p:ext uri="{BB962C8B-B14F-4D97-AF65-F5344CB8AC3E}">
        <p14:creationId xmlns:p14="http://schemas.microsoft.com/office/powerpoint/2010/main" val="363537771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30E395-44A4-48B7-8A00-9998D108526C}"/>
              </a:ext>
            </a:extLst>
          </p:cNvPr>
          <p:cNvSpPr>
            <a:spLocks noGrp="1"/>
          </p:cNvSpPr>
          <p:nvPr>
            <p:ph type="title"/>
          </p:nvPr>
        </p:nvSpPr>
        <p:spPr/>
        <p:txBody>
          <a:bodyPr>
            <a:normAutofit/>
          </a:bodyPr>
          <a:lstStyle/>
          <a:p>
            <a:r>
              <a:rPr lang="en-US" sz="3600" i="1" dirty="0">
                <a:latin typeface="Gill Sans MT" panose="020B0502020104020203" pitchFamily="34" charset="0"/>
              </a:rPr>
              <a:t>Parveen v LB Redbridge </a:t>
            </a:r>
            <a:r>
              <a:rPr lang="en-US" sz="3600" dirty="0">
                <a:latin typeface="Gill Sans MT" panose="020B0502020104020203" pitchFamily="34" charset="0"/>
              </a:rPr>
              <a:t>[2020] 4 WLR </a:t>
            </a:r>
            <a:endParaRPr lang="en-GB" sz="3600" dirty="0">
              <a:latin typeface="Gill Sans MT" panose="020B0502020104020203" pitchFamily="34" charset="0"/>
            </a:endParaRPr>
          </a:p>
        </p:txBody>
      </p:sp>
      <p:sp>
        <p:nvSpPr>
          <p:cNvPr id="3" name="Content Placeholder 2">
            <a:extLst>
              <a:ext uri="{FF2B5EF4-FFF2-40B4-BE49-F238E27FC236}">
                <a16:creationId xmlns:a16="http://schemas.microsoft.com/office/drawing/2014/main" id="{FA2C75DF-BE5E-4368-83A9-2C3C2F89035B}"/>
              </a:ext>
            </a:extLst>
          </p:cNvPr>
          <p:cNvSpPr>
            <a:spLocks noGrp="1"/>
          </p:cNvSpPr>
          <p:nvPr>
            <p:ph idx="1"/>
          </p:nvPr>
        </p:nvSpPr>
        <p:spPr>
          <a:xfrm>
            <a:off x="838200" y="1825625"/>
            <a:ext cx="10515600" cy="3965575"/>
          </a:xfrm>
        </p:spPr>
        <p:txBody>
          <a:bodyPr>
            <a:normAutofit/>
          </a:bodyPr>
          <a:lstStyle/>
          <a:p>
            <a:pPr marL="0" indent="0">
              <a:buClr>
                <a:srgbClr val="D22A2D"/>
              </a:buClr>
              <a:buNone/>
            </a:pPr>
            <a:r>
              <a:rPr lang="en-GB" dirty="0"/>
              <a:t> No default rule that C pays D’s costs on withdrawal. </a:t>
            </a:r>
          </a:p>
          <a:p>
            <a:pPr marL="0" indent="0">
              <a:buClr>
                <a:srgbClr val="D22A2D"/>
              </a:buClr>
              <a:buNone/>
            </a:pPr>
            <a:r>
              <a:rPr lang="en-GB" dirty="0"/>
              <a:t>Is C the successful party? [46]</a:t>
            </a:r>
          </a:p>
          <a:p>
            <a:pPr marL="0" indent="0">
              <a:buClr>
                <a:srgbClr val="D22A2D"/>
              </a:buClr>
              <a:buNone/>
            </a:pPr>
            <a:r>
              <a:rPr lang="en-GB" dirty="0"/>
              <a:t>(can be the outcome or getting it sooner [37]). </a:t>
            </a:r>
          </a:p>
          <a:p>
            <a:pPr marL="0" indent="0">
              <a:buClr>
                <a:srgbClr val="D22A2D"/>
              </a:buClr>
              <a:buNone/>
            </a:pPr>
            <a:r>
              <a:rPr lang="en-GB" dirty="0"/>
              <a:t>If so, was that success caused by the proceedings? [35]</a:t>
            </a:r>
          </a:p>
          <a:p>
            <a:pPr marL="0" indent="0">
              <a:buClr>
                <a:srgbClr val="D22A2D"/>
              </a:buClr>
              <a:buNone/>
            </a:pPr>
            <a:r>
              <a:rPr lang="en-GB" dirty="0"/>
              <a:t>If not, is there “sufficient confidence” C would have won [35]</a:t>
            </a:r>
          </a:p>
          <a:p>
            <a:pPr marL="0" indent="0">
              <a:buClr>
                <a:srgbClr val="D22A2D"/>
              </a:buClr>
              <a:buNone/>
            </a:pPr>
            <a:r>
              <a:rPr lang="en-GB" dirty="0"/>
              <a:t>Investigation of both issues must be proportionate [40-1]</a:t>
            </a:r>
          </a:p>
          <a:p>
            <a:pPr marL="0" indent="0">
              <a:buClr>
                <a:srgbClr val="D22A2D"/>
              </a:buClr>
              <a:buNone/>
            </a:pPr>
            <a:r>
              <a:rPr lang="x-none" i="1" dirty="0"/>
              <a:t>RL v Croydon </a:t>
            </a:r>
            <a:r>
              <a:rPr lang="x-none" dirty="0"/>
              <a:t>[2018] EWCA Civ 726</a:t>
            </a:r>
            <a:r>
              <a:rPr lang="en-US" dirty="0"/>
              <a:t> applied.  </a:t>
            </a:r>
            <a:endParaRPr lang="en-GB" dirty="0"/>
          </a:p>
          <a:p>
            <a:endParaRPr lang="en-GB" dirty="0"/>
          </a:p>
        </p:txBody>
      </p:sp>
      <p:pic>
        <p:nvPicPr>
          <p:cNvPr id="5" name="Picture 4">
            <a:extLst>
              <a:ext uri="{FF2B5EF4-FFF2-40B4-BE49-F238E27FC236}">
                <a16:creationId xmlns:a16="http://schemas.microsoft.com/office/drawing/2014/main" id="{E4FA620F-4648-447E-8CCF-143EE125FEC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016900" y="5546725"/>
            <a:ext cx="4175100" cy="1311275"/>
          </a:xfrm>
          <a:prstGeom prst="rect">
            <a:avLst/>
          </a:prstGeom>
        </p:spPr>
      </p:pic>
    </p:spTree>
    <p:extLst>
      <p:ext uri="{BB962C8B-B14F-4D97-AF65-F5344CB8AC3E}">
        <p14:creationId xmlns:p14="http://schemas.microsoft.com/office/powerpoint/2010/main" val="23176519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30E395-44A4-48B7-8A00-9998D108526C}"/>
              </a:ext>
            </a:extLst>
          </p:cNvPr>
          <p:cNvSpPr>
            <a:spLocks noGrp="1"/>
          </p:cNvSpPr>
          <p:nvPr>
            <p:ph type="title"/>
          </p:nvPr>
        </p:nvSpPr>
        <p:spPr/>
        <p:txBody>
          <a:bodyPr>
            <a:normAutofit/>
          </a:bodyPr>
          <a:lstStyle/>
          <a:p>
            <a:r>
              <a:rPr lang="en-GB" i="1" dirty="0"/>
              <a:t>R (Patel, Gandhi) v SSHD </a:t>
            </a:r>
            <a:r>
              <a:rPr lang="en-GB" dirty="0"/>
              <a:t>[2020] EWCA Civ 74</a:t>
            </a:r>
            <a:endParaRPr lang="en-GB" sz="3600" b="1" dirty="0">
              <a:latin typeface="Gill Sans MT" panose="020B0502020104020203" pitchFamily="34" charset="0"/>
            </a:endParaRPr>
          </a:p>
        </p:txBody>
      </p:sp>
      <p:sp>
        <p:nvSpPr>
          <p:cNvPr id="3" name="Content Placeholder 2">
            <a:extLst>
              <a:ext uri="{FF2B5EF4-FFF2-40B4-BE49-F238E27FC236}">
                <a16:creationId xmlns:a16="http://schemas.microsoft.com/office/drawing/2014/main" id="{FA2C75DF-BE5E-4368-83A9-2C3C2F89035B}"/>
              </a:ext>
            </a:extLst>
          </p:cNvPr>
          <p:cNvSpPr>
            <a:spLocks noGrp="1"/>
          </p:cNvSpPr>
          <p:nvPr>
            <p:ph idx="1"/>
          </p:nvPr>
        </p:nvSpPr>
        <p:spPr>
          <a:xfrm>
            <a:off x="838200" y="1825625"/>
            <a:ext cx="10515600" cy="3965575"/>
          </a:xfrm>
        </p:spPr>
        <p:txBody>
          <a:bodyPr>
            <a:normAutofit/>
          </a:bodyPr>
          <a:lstStyle/>
          <a:p>
            <a:pPr lvl="0"/>
            <a:r>
              <a:rPr lang="en-GB" dirty="0"/>
              <a:t> </a:t>
            </a:r>
            <a:r>
              <a:rPr lang="en-US" dirty="0"/>
              <a:t>Who is the successful party is “</a:t>
            </a:r>
            <a:r>
              <a:rPr lang="x-none" dirty="0"/>
              <a:t>not a technical term but a result in real life, and the question as to who has succeeded is a matter for the exercise of common sense</a:t>
            </a:r>
            <a:r>
              <a:rPr lang="en-GB" dirty="0"/>
              <a:t>” [21]. </a:t>
            </a:r>
          </a:p>
          <a:p>
            <a:pPr lvl="0"/>
            <a:r>
              <a:rPr lang="x-none" dirty="0"/>
              <a:t>Where there are a number of strands of claim involved</a:t>
            </a:r>
            <a:r>
              <a:rPr lang="en-US" dirty="0"/>
              <a:t> </a:t>
            </a:r>
            <a:r>
              <a:rPr lang="x-none" dirty="0"/>
              <a:t>a claimant has to show that his claim has been vindicated such that he should be regarded as a successful party</a:t>
            </a:r>
            <a:r>
              <a:rPr lang="en-US" dirty="0"/>
              <a:t>.</a:t>
            </a:r>
          </a:p>
          <a:p>
            <a:r>
              <a:rPr lang="en-GB" dirty="0"/>
              <a:t>No order where CC sought Orders they had not used deception and also an in country right of appeal in the alternative. Their appeals were settled on terms that gave an in country right of appeal. </a:t>
            </a:r>
          </a:p>
          <a:p>
            <a:endParaRPr lang="en-GB" dirty="0"/>
          </a:p>
        </p:txBody>
      </p:sp>
      <p:pic>
        <p:nvPicPr>
          <p:cNvPr id="5" name="Picture 4">
            <a:extLst>
              <a:ext uri="{FF2B5EF4-FFF2-40B4-BE49-F238E27FC236}">
                <a16:creationId xmlns:a16="http://schemas.microsoft.com/office/drawing/2014/main" id="{E4FA620F-4648-447E-8CCF-143EE125FEC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016900" y="5546725"/>
            <a:ext cx="4175100" cy="1311275"/>
          </a:xfrm>
          <a:prstGeom prst="rect">
            <a:avLst/>
          </a:prstGeom>
        </p:spPr>
      </p:pic>
    </p:spTree>
    <p:extLst>
      <p:ext uri="{BB962C8B-B14F-4D97-AF65-F5344CB8AC3E}">
        <p14:creationId xmlns:p14="http://schemas.microsoft.com/office/powerpoint/2010/main" val="275222772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30E395-44A4-48B7-8A00-9998D108526C}"/>
              </a:ext>
            </a:extLst>
          </p:cNvPr>
          <p:cNvSpPr>
            <a:spLocks noGrp="1"/>
          </p:cNvSpPr>
          <p:nvPr>
            <p:ph type="title"/>
          </p:nvPr>
        </p:nvSpPr>
        <p:spPr/>
        <p:txBody>
          <a:bodyPr>
            <a:normAutofit/>
          </a:bodyPr>
          <a:lstStyle/>
          <a:p>
            <a:r>
              <a:rPr lang="en-US" i="1" dirty="0"/>
              <a:t>R (Osman) v SSHD [2020] EWHC 47 (Admin) </a:t>
            </a:r>
            <a:endParaRPr lang="en-GB" sz="3600" b="1" dirty="0">
              <a:latin typeface="Gill Sans MT" panose="020B0502020104020203" pitchFamily="34" charset="0"/>
            </a:endParaRPr>
          </a:p>
        </p:txBody>
      </p:sp>
      <p:sp>
        <p:nvSpPr>
          <p:cNvPr id="3" name="Content Placeholder 2">
            <a:extLst>
              <a:ext uri="{FF2B5EF4-FFF2-40B4-BE49-F238E27FC236}">
                <a16:creationId xmlns:a16="http://schemas.microsoft.com/office/drawing/2014/main" id="{FA2C75DF-BE5E-4368-83A9-2C3C2F89035B}"/>
              </a:ext>
            </a:extLst>
          </p:cNvPr>
          <p:cNvSpPr>
            <a:spLocks noGrp="1"/>
          </p:cNvSpPr>
          <p:nvPr>
            <p:ph idx="1"/>
          </p:nvPr>
        </p:nvSpPr>
        <p:spPr>
          <a:xfrm>
            <a:off x="838200" y="1524001"/>
            <a:ext cx="10515600" cy="4267200"/>
          </a:xfrm>
        </p:spPr>
        <p:txBody>
          <a:bodyPr>
            <a:normAutofit/>
          </a:bodyPr>
          <a:lstStyle/>
          <a:p>
            <a:pPr lvl="0"/>
            <a:r>
              <a:rPr lang="en-US" dirty="0"/>
              <a:t>“Tolerably clear” that C would have succeeded in his claim challenging refusal to grant a residence card [21]. </a:t>
            </a:r>
          </a:p>
          <a:p>
            <a:pPr lvl="0"/>
            <a:r>
              <a:rPr lang="en-US" dirty="0"/>
              <a:t>But he had acted unreasonably in delaying in disclosing his marriage to an EU national (which would have made claim academic) and in his response to D’s offers. </a:t>
            </a:r>
          </a:p>
          <a:p>
            <a:pPr lvl="0"/>
            <a:r>
              <a:rPr lang="en-US" dirty="0"/>
              <a:t>D also acted unreasonably in making offers. </a:t>
            </a:r>
            <a:endParaRPr lang="en-GB" dirty="0"/>
          </a:p>
          <a:p>
            <a:r>
              <a:rPr lang="en-US" dirty="0"/>
              <a:t>C awarded all of his costs up to the date of his marriage and 60% thereafter: a 20% reduction for failure to notify the D of his marriage + a 20% reduction because of his conduct in relation to offers. </a:t>
            </a:r>
            <a:endParaRPr lang="en-GB" dirty="0"/>
          </a:p>
          <a:p>
            <a:endParaRPr lang="en-GB" dirty="0"/>
          </a:p>
        </p:txBody>
      </p:sp>
      <p:pic>
        <p:nvPicPr>
          <p:cNvPr id="5" name="Picture 4">
            <a:extLst>
              <a:ext uri="{FF2B5EF4-FFF2-40B4-BE49-F238E27FC236}">
                <a16:creationId xmlns:a16="http://schemas.microsoft.com/office/drawing/2014/main" id="{E4FA620F-4648-447E-8CCF-143EE125FEC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016900" y="5546725"/>
            <a:ext cx="4175100" cy="1311275"/>
          </a:xfrm>
          <a:prstGeom prst="rect">
            <a:avLst/>
          </a:prstGeom>
        </p:spPr>
      </p:pic>
    </p:spTree>
    <p:extLst>
      <p:ext uri="{BB962C8B-B14F-4D97-AF65-F5344CB8AC3E}">
        <p14:creationId xmlns:p14="http://schemas.microsoft.com/office/powerpoint/2010/main" val="214766653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A8EA7CCD-EE50-4892-9EB5-4B206EC28927}"/>
              </a:ext>
            </a:extLst>
          </p:cNvPr>
          <p:cNvSpPr>
            <a:spLocks noGrp="1"/>
          </p:cNvSpPr>
          <p:nvPr>
            <p:ph type="title"/>
          </p:nvPr>
        </p:nvSpPr>
        <p:spPr/>
        <p:txBody>
          <a:bodyPr/>
          <a:lstStyle/>
          <a:p>
            <a:r>
              <a:rPr lang="en-US" sz="3200" b="1" i="1" dirty="0"/>
              <a:t>R (Medway Soft Drinks Ltd) v HMRC </a:t>
            </a:r>
            <a:r>
              <a:rPr lang="en-US" sz="3200" b="1" dirty="0"/>
              <a:t>[2019] EWCA Civ 1041</a:t>
            </a:r>
            <a:endParaRPr lang="en-GB" b="1" dirty="0"/>
          </a:p>
        </p:txBody>
      </p:sp>
      <p:sp>
        <p:nvSpPr>
          <p:cNvPr id="3" name="Content Placeholder 2">
            <a:extLst>
              <a:ext uri="{FF2B5EF4-FFF2-40B4-BE49-F238E27FC236}">
                <a16:creationId xmlns:a16="http://schemas.microsoft.com/office/drawing/2014/main" id="{FA2C75DF-BE5E-4368-83A9-2C3C2F89035B}"/>
              </a:ext>
            </a:extLst>
          </p:cNvPr>
          <p:cNvSpPr>
            <a:spLocks noGrp="1"/>
          </p:cNvSpPr>
          <p:nvPr>
            <p:ph idx="1"/>
          </p:nvPr>
        </p:nvSpPr>
        <p:spPr/>
        <p:txBody>
          <a:bodyPr>
            <a:normAutofit/>
          </a:bodyPr>
          <a:lstStyle/>
          <a:p>
            <a:r>
              <a:rPr lang="en-US" dirty="0"/>
              <a:t>Challenge to refusal to grant interim approval. </a:t>
            </a:r>
          </a:p>
          <a:p>
            <a:r>
              <a:rPr lang="en-US" dirty="0"/>
              <a:t>Claim became academic because final approval granted when substantive VAT issue resolved. </a:t>
            </a:r>
          </a:p>
          <a:p>
            <a:r>
              <a:rPr lang="en-US" dirty="0"/>
              <a:t>New scheme where lack of interim protection and this type of application could be foreseen.	</a:t>
            </a:r>
          </a:p>
          <a:p>
            <a:pPr marL="0" indent="0">
              <a:buNone/>
            </a:pPr>
            <a:r>
              <a:rPr lang="en-US" dirty="0"/>
              <a:t>“</a:t>
            </a:r>
            <a:r>
              <a:rPr lang="x-none" dirty="0"/>
              <a:t>the claimants had to start the judicial review proceedings in order to have any chance of obtaining interim protection, and they did secure that protection, by virtue of having brought the claims</a:t>
            </a:r>
            <a:r>
              <a:rPr lang="en-US" dirty="0"/>
              <a:t>”</a:t>
            </a:r>
          </a:p>
          <a:p>
            <a:endParaRPr lang="en-GB" dirty="0"/>
          </a:p>
        </p:txBody>
      </p:sp>
      <p:pic>
        <p:nvPicPr>
          <p:cNvPr id="5" name="Picture 4">
            <a:extLst>
              <a:ext uri="{FF2B5EF4-FFF2-40B4-BE49-F238E27FC236}">
                <a16:creationId xmlns:a16="http://schemas.microsoft.com/office/drawing/2014/main" id="{E4FA620F-4648-447E-8CCF-143EE125FEC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016900" y="5546725"/>
            <a:ext cx="4175100" cy="1311275"/>
          </a:xfrm>
          <a:prstGeom prst="rect">
            <a:avLst/>
          </a:prstGeom>
        </p:spPr>
      </p:pic>
    </p:spTree>
    <p:extLst>
      <p:ext uri="{BB962C8B-B14F-4D97-AF65-F5344CB8AC3E}">
        <p14:creationId xmlns:p14="http://schemas.microsoft.com/office/powerpoint/2010/main" val="77110210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A8EA7CCD-EE50-4892-9EB5-4B206EC28927}"/>
              </a:ext>
            </a:extLst>
          </p:cNvPr>
          <p:cNvSpPr>
            <a:spLocks noGrp="1"/>
          </p:cNvSpPr>
          <p:nvPr>
            <p:ph type="title"/>
          </p:nvPr>
        </p:nvSpPr>
        <p:spPr/>
        <p:txBody>
          <a:bodyPr/>
          <a:lstStyle/>
          <a:p>
            <a:r>
              <a:rPr lang="x-none" sz="3600" i="1" dirty="0"/>
              <a:t>RL v Croydon </a:t>
            </a:r>
            <a:r>
              <a:rPr lang="x-none" sz="3600" dirty="0"/>
              <a:t>[2018] EWCA Civ 726</a:t>
            </a:r>
            <a:r>
              <a:rPr lang="en-US" sz="3600" dirty="0"/>
              <a:t> - distinguished</a:t>
            </a:r>
            <a:endParaRPr lang="en-GB" dirty="0"/>
          </a:p>
        </p:txBody>
      </p:sp>
      <p:sp>
        <p:nvSpPr>
          <p:cNvPr id="3" name="Content Placeholder 2">
            <a:extLst>
              <a:ext uri="{FF2B5EF4-FFF2-40B4-BE49-F238E27FC236}">
                <a16:creationId xmlns:a16="http://schemas.microsoft.com/office/drawing/2014/main" id="{FA2C75DF-BE5E-4368-83A9-2C3C2F89035B}"/>
              </a:ext>
            </a:extLst>
          </p:cNvPr>
          <p:cNvSpPr>
            <a:spLocks noGrp="1"/>
          </p:cNvSpPr>
          <p:nvPr>
            <p:ph idx="1"/>
          </p:nvPr>
        </p:nvSpPr>
        <p:spPr>
          <a:xfrm>
            <a:off x="838200" y="1563757"/>
            <a:ext cx="10515600" cy="4613206"/>
          </a:xfrm>
        </p:spPr>
        <p:txBody>
          <a:bodyPr>
            <a:normAutofit/>
          </a:bodyPr>
          <a:lstStyle/>
          <a:p>
            <a:pPr marL="0" indent="0">
              <a:buNone/>
            </a:pPr>
            <a:r>
              <a:rPr lang="en-US" dirty="0"/>
              <a:t>“t</a:t>
            </a:r>
            <a:r>
              <a:rPr lang="x-none" dirty="0"/>
              <a:t>here is a material distinction between </a:t>
            </a:r>
            <a:r>
              <a:rPr lang="x-none" i="1" dirty="0"/>
              <a:t>RL </a:t>
            </a:r>
            <a:r>
              <a:rPr lang="x-none" dirty="0"/>
              <a:t>and the present cases, in that, so the claimants argue, if they had not been able to obtain interim protection which they did through the judicial review proceedings, they would not have been able to carry on their business and the successful outcome might well have come too late to save them from having to close down and even from insolvency. An interim injunction was granted in </a:t>
            </a:r>
            <a:r>
              <a:rPr lang="x-none" i="1" dirty="0"/>
              <a:t>RL v Croydon </a:t>
            </a:r>
            <a:r>
              <a:rPr lang="x-none" dirty="0"/>
              <a:t>but, while I would not wish to underestimate the value of that interim protection for the family in question, it was arguably less critical than a situation in which the claimant companies, in these cases, might have been forced out of business and perhaps of existence by having to stop trading altogether</a:t>
            </a:r>
            <a:r>
              <a:rPr lang="en-US" dirty="0"/>
              <a:t>”</a:t>
            </a:r>
            <a:endParaRPr lang="en-GB" dirty="0"/>
          </a:p>
        </p:txBody>
      </p:sp>
      <p:pic>
        <p:nvPicPr>
          <p:cNvPr id="5" name="Picture 4">
            <a:extLst>
              <a:ext uri="{FF2B5EF4-FFF2-40B4-BE49-F238E27FC236}">
                <a16:creationId xmlns:a16="http://schemas.microsoft.com/office/drawing/2014/main" id="{E4FA620F-4648-447E-8CCF-143EE125FEC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884378" y="5546725"/>
            <a:ext cx="4175100" cy="1311275"/>
          </a:xfrm>
          <a:prstGeom prst="rect">
            <a:avLst/>
          </a:prstGeom>
        </p:spPr>
      </p:pic>
    </p:spTree>
    <p:extLst>
      <p:ext uri="{BB962C8B-B14F-4D97-AF65-F5344CB8AC3E}">
        <p14:creationId xmlns:p14="http://schemas.microsoft.com/office/powerpoint/2010/main" val="19808333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a:extLst>
              <a:ext uri="{FF2B5EF4-FFF2-40B4-BE49-F238E27FC236}">
                <a16:creationId xmlns:a16="http://schemas.microsoft.com/office/drawing/2014/main" id="{B06365F7-679F-4584-8922-776598554B47}"/>
              </a:ext>
            </a:extLst>
          </p:cNvPr>
          <p:cNvSpPr>
            <a:spLocks noGrp="1"/>
          </p:cNvSpPr>
          <p:nvPr>
            <p:ph type="title"/>
          </p:nvPr>
        </p:nvSpPr>
        <p:spPr>
          <a:xfrm>
            <a:off x="838200" y="379412"/>
            <a:ext cx="10515600" cy="5402410"/>
          </a:xfrm>
        </p:spPr>
        <p:txBody>
          <a:bodyPr>
            <a:normAutofit/>
          </a:bodyPr>
          <a:lstStyle/>
          <a:p>
            <a:pPr algn="ctr"/>
            <a:r>
              <a:rPr lang="en-US" sz="6000" b="1" dirty="0"/>
              <a:t>FUNDING </a:t>
            </a:r>
            <a:endParaRPr lang="en-GB" sz="6000" b="1" dirty="0"/>
          </a:p>
        </p:txBody>
      </p:sp>
      <p:pic>
        <p:nvPicPr>
          <p:cNvPr id="5" name="Picture 4">
            <a:extLst>
              <a:ext uri="{FF2B5EF4-FFF2-40B4-BE49-F238E27FC236}">
                <a16:creationId xmlns:a16="http://schemas.microsoft.com/office/drawing/2014/main" id="{E4FA620F-4648-447E-8CCF-143EE125FEC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016900" y="5546725"/>
            <a:ext cx="4175100" cy="1311275"/>
          </a:xfrm>
          <a:prstGeom prst="rect">
            <a:avLst/>
          </a:prstGeom>
        </p:spPr>
      </p:pic>
    </p:spTree>
    <p:extLst>
      <p:ext uri="{BB962C8B-B14F-4D97-AF65-F5344CB8AC3E}">
        <p14:creationId xmlns:p14="http://schemas.microsoft.com/office/powerpoint/2010/main" val="20852091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A8EA7CCD-EE50-4892-9EB5-4B206EC28927}"/>
              </a:ext>
            </a:extLst>
          </p:cNvPr>
          <p:cNvSpPr>
            <a:spLocks noGrp="1"/>
          </p:cNvSpPr>
          <p:nvPr>
            <p:ph type="title"/>
          </p:nvPr>
        </p:nvSpPr>
        <p:spPr/>
        <p:txBody>
          <a:bodyPr/>
          <a:lstStyle/>
          <a:p>
            <a:r>
              <a:rPr lang="en-US" dirty="0"/>
              <a:t>Discretion – partial success </a:t>
            </a:r>
            <a:endParaRPr lang="en-GB" dirty="0"/>
          </a:p>
        </p:txBody>
      </p:sp>
      <p:sp>
        <p:nvSpPr>
          <p:cNvPr id="3" name="Content Placeholder 2">
            <a:extLst>
              <a:ext uri="{FF2B5EF4-FFF2-40B4-BE49-F238E27FC236}">
                <a16:creationId xmlns:a16="http://schemas.microsoft.com/office/drawing/2014/main" id="{FA2C75DF-BE5E-4368-83A9-2C3C2F89035B}"/>
              </a:ext>
            </a:extLst>
          </p:cNvPr>
          <p:cNvSpPr>
            <a:spLocks noGrp="1"/>
          </p:cNvSpPr>
          <p:nvPr>
            <p:ph idx="1"/>
          </p:nvPr>
        </p:nvSpPr>
        <p:spPr/>
        <p:txBody>
          <a:bodyPr>
            <a:normAutofit fontScale="92500" lnSpcReduction="20000"/>
          </a:bodyPr>
          <a:lstStyle/>
          <a:p>
            <a:r>
              <a:rPr lang="en-US" i="1" dirty="0"/>
              <a:t>R (Johnson) v SSWP </a:t>
            </a:r>
            <a:r>
              <a:rPr lang="en-US" dirty="0"/>
              <a:t>[2019] EWHC 3631 (Admin) – full costs despite failure on one issue on which permission had been granted. </a:t>
            </a:r>
          </a:p>
          <a:p>
            <a:r>
              <a:rPr lang="en-US" i="1" dirty="0"/>
              <a:t>Sanneh v SSHD </a:t>
            </a:r>
            <a:r>
              <a:rPr lang="en-US" dirty="0"/>
              <a:t>[2019] EWCA Civ 1319 – no order where C succeeded in 4 weeks of his 21 month claim for false imprisonment and had pursued an “overblown” claim. </a:t>
            </a:r>
          </a:p>
          <a:p>
            <a:r>
              <a:rPr lang="en-US" i="1" dirty="0"/>
              <a:t>R (Commissioner of Police for the Metropolis) v PMAB; Neil Brown Interested Party </a:t>
            </a:r>
            <a:r>
              <a:rPr lang="en-US" dirty="0"/>
              <a:t>[202] EWHC 345 (Admin) – 75% costs awarded where C succeeded on new grounds and lost on those for which she had permission.</a:t>
            </a:r>
          </a:p>
          <a:p>
            <a:r>
              <a:rPr lang="en-US" i="1" dirty="0"/>
              <a:t>R (Elan Cane) v SSHD </a:t>
            </a:r>
            <a:r>
              <a:rPr lang="en-GB" dirty="0"/>
              <a:t>[2018] EWCA Civ 363</a:t>
            </a:r>
            <a:r>
              <a:rPr lang="en-GB" i="1" dirty="0"/>
              <a:t> – </a:t>
            </a:r>
            <a:r>
              <a:rPr lang="en-GB" dirty="0"/>
              <a:t>C lost but won on one issue D awarded 2/3 costs. </a:t>
            </a:r>
          </a:p>
          <a:p>
            <a:pPr marL="0" indent="0">
              <a:buNone/>
            </a:pPr>
            <a:r>
              <a:rPr lang="en-US" dirty="0"/>
              <a:t> </a:t>
            </a:r>
            <a:endParaRPr lang="en-GB" dirty="0"/>
          </a:p>
          <a:p>
            <a:endParaRPr lang="en-US" dirty="0"/>
          </a:p>
          <a:p>
            <a:endParaRPr lang="en-GB" dirty="0"/>
          </a:p>
          <a:p>
            <a:endParaRPr lang="en-GB" dirty="0"/>
          </a:p>
        </p:txBody>
      </p:sp>
      <p:pic>
        <p:nvPicPr>
          <p:cNvPr id="5" name="Picture 4">
            <a:extLst>
              <a:ext uri="{FF2B5EF4-FFF2-40B4-BE49-F238E27FC236}">
                <a16:creationId xmlns:a16="http://schemas.microsoft.com/office/drawing/2014/main" id="{E4FA620F-4648-447E-8CCF-143EE125FEC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016900" y="5546725"/>
            <a:ext cx="4175100" cy="1311275"/>
          </a:xfrm>
          <a:prstGeom prst="rect">
            <a:avLst/>
          </a:prstGeom>
        </p:spPr>
      </p:pic>
    </p:spTree>
    <p:extLst>
      <p:ext uri="{BB962C8B-B14F-4D97-AF65-F5344CB8AC3E}">
        <p14:creationId xmlns:p14="http://schemas.microsoft.com/office/powerpoint/2010/main" val="53615402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A8EA7CCD-EE50-4892-9EB5-4B206EC28927}"/>
              </a:ext>
            </a:extLst>
          </p:cNvPr>
          <p:cNvSpPr>
            <a:spLocks noGrp="1"/>
          </p:cNvSpPr>
          <p:nvPr>
            <p:ph type="title"/>
          </p:nvPr>
        </p:nvSpPr>
        <p:spPr/>
        <p:txBody>
          <a:bodyPr/>
          <a:lstStyle/>
          <a:p>
            <a:r>
              <a:rPr lang="en-US" dirty="0"/>
              <a:t>Discretion – no relief </a:t>
            </a:r>
            <a:endParaRPr lang="en-GB" dirty="0"/>
          </a:p>
        </p:txBody>
      </p:sp>
      <p:sp>
        <p:nvSpPr>
          <p:cNvPr id="3" name="Content Placeholder 2">
            <a:extLst>
              <a:ext uri="{FF2B5EF4-FFF2-40B4-BE49-F238E27FC236}">
                <a16:creationId xmlns:a16="http://schemas.microsoft.com/office/drawing/2014/main" id="{FA2C75DF-BE5E-4368-83A9-2C3C2F89035B}"/>
              </a:ext>
            </a:extLst>
          </p:cNvPr>
          <p:cNvSpPr>
            <a:spLocks noGrp="1"/>
          </p:cNvSpPr>
          <p:nvPr>
            <p:ph idx="1"/>
          </p:nvPr>
        </p:nvSpPr>
        <p:spPr>
          <a:xfrm>
            <a:off x="838200" y="1690688"/>
            <a:ext cx="10515600" cy="4486275"/>
          </a:xfrm>
        </p:spPr>
        <p:txBody>
          <a:bodyPr>
            <a:normAutofit/>
          </a:bodyPr>
          <a:lstStyle/>
          <a:p>
            <a:r>
              <a:rPr lang="en-GB" i="1" dirty="0"/>
              <a:t>Raqeeb v Barts Health NHS Trust</a:t>
            </a:r>
            <a:r>
              <a:rPr lang="en-GB" dirty="0"/>
              <a:t> </a:t>
            </a:r>
            <a:r>
              <a:rPr lang="en-GB" u="sng" dirty="0"/>
              <a:t> </a:t>
            </a:r>
            <a:r>
              <a:rPr lang="en-GB" dirty="0"/>
              <a:t>[2019] EWHC 3320 (Admin)</a:t>
            </a:r>
          </a:p>
          <a:p>
            <a:r>
              <a:rPr lang="en-GB" dirty="0"/>
              <a:t>C succeeded in showing that D had failed to consider a relevant matter but no relief granted because it was highly likely the outcome would have been no different. </a:t>
            </a:r>
          </a:p>
          <a:p>
            <a:r>
              <a:rPr lang="en-GB" dirty="0"/>
              <a:t>Costs awarded less 20% because of failure on a different point.</a:t>
            </a:r>
          </a:p>
          <a:p>
            <a:r>
              <a:rPr lang="en-US" dirty="0"/>
              <a:t>Macdonald J “</a:t>
            </a:r>
            <a:r>
              <a:rPr lang="x-none" dirty="0"/>
              <a:t>I am of the view establishing the public law ground contended for is a more reliable indicator of success in the context of the question of costs than is the nature and extent of any discretionary relief subsequently granted for that default</a:t>
            </a:r>
            <a:r>
              <a:rPr lang="en-US" dirty="0"/>
              <a:t>”</a:t>
            </a:r>
            <a:endParaRPr lang="en-GB" dirty="0"/>
          </a:p>
          <a:p>
            <a:endParaRPr lang="en-US" dirty="0"/>
          </a:p>
          <a:p>
            <a:endParaRPr lang="en-GB" dirty="0"/>
          </a:p>
          <a:p>
            <a:endParaRPr lang="en-GB" dirty="0"/>
          </a:p>
        </p:txBody>
      </p:sp>
      <p:pic>
        <p:nvPicPr>
          <p:cNvPr id="5" name="Picture 4">
            <a:extLst>
              <a:ext uri="{FF2B5EF4-FFF2-40B4-BE49-F238E27FC236}">
                <a16:creationId xmlns:a16="http://schemas.microsoft.com/office/drawing/2014/main" id="{E4FA620F-4648-447E-8CCF-143EE125FEC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016900" y="5546725"/>
            <a:ext cx="4175100" cy="1311275"/>
          </a:xfrm>
          <a:prstGeom prst="rect">
            <a:avLst/>
          </a:prstGeom>
        </p:spPr>
      </p:pic>
    </p:spTree>
    <p:extLst>
      <p:ext uri="{BB962C8B-B14F-4D97-AF65-F5344CB8AC3E}">
        <p14:creationId xmlns:p14="http://schemas.microsoft.com/office/powerpoint/2010/main" val="237332742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A8EA7CCD-EE50-4892-9EB5-4B206EC28927}"/>
              </a:ext>
            </a:extLst>
          </p:cNvPr>
          <p:cNvSpPr>
            <a:spLocks noGrp="1"/>
          </p:cNvSpPr>
          <p:nvPr>
            <p:ph type="title"/>
          </p:nvPr>
        </p:nvSpPr>
        <p:spPr/>
        <p:txBody>
          <a:bodyPr/>
          <a:lstStyle/>
          <a:p>
            <a:r>
              <a:rPr lang="en-US" dirty="0"/>
              <a:t>Particular parties </a:t>
            </a:r>
            <a:endParaRPr lang="en-GB" dirty="0"/>
          </a:p>
        </p:txBody>
      </p:sp>
      <p:sp>
        <p:nvSpPr>
          <p:cNvPr id="3" name="Content Placeholder 2">
            <a:extLst>
              <a:ext uri="{FF2B5EF4-FFF2-40B4-BE49-F238E27FC236}">
                <a16:creationId xmlns:a16="http://schemas.microsoft.com/office/drawing/2014/main" id="{FA2C75DF-BE5E-4368-83A9-2C3C2F89035B}"/>
              </a:ext>
            </a:extLst>
          </p:cNvPr>
          <p:cNvSpPr>
            <a:spLocks noGrp="1"/>
          </p:cNvSpPr>
          <p:nvPr>
            <p:ph idx="1"/>
          </p:nvPr>
        </p:nvSpPr>
        <p:spPr>
          <a:xfrm>
            <a:off x="838200" y="1537252"/>
            <a:ext cx="10515600" cy="4639711"/>
          </a:xfrm>
        </p:spPr>
        <p:txBody>
          <a:bodyPr>
            <a:normAutofit/>
          </a:bodyPr>
          <a:lstStyle/>
          <a:p>
            <a:r>
              <a:rPr lang="en-US" dirty="0"/>
              <a:t>Non participating Defendant – costs awarded. </a:t>
            </a:r>
          </a:p>
          <a:p>
            <a:r>
              <a:rPr lang="en-US" i="1" dirty="0"/>
              <a:t>Western Sahara Campaign UK v HMRC</a:t>
            </a:r>
            <a:r>
              <a:rPr lang="en-US" dirty="0"/>
              <a:t> [2019] EWHC 684</a:t>
            </a:r>
          </a:p>
          <a:p>
            <a:r>
              <a:rPr lang="en-US" dirty="0"/>
              <a:t>IP actively opposing a decision that Aarhus applied – liable for C’s costs. </a:t>
            </a:r>
          </a:p>
          <a:p>
            <a:r>
              <a:rPr lang="en-US" i="1" dirty="0"/>
              <a:t>R (Kent) v Teeside Magistrates </a:t>
            </a:r>
            <a:r>
              <a:rPr lang="en-US" dirty="0"/>
              <a:t>[2020] Costs LR 195</a:t>
            </a:r>
            <a:endParaRPr lang="en-GB" dirty="0"/>
          </a:p>
          <a:p>
            <a:r>
              <a:rPr lang="en-US" dirty="0"/>
              <a:t>A judicial body that does not actively contest proceedings. </a:t>
            </a:r>
          </a:p>
          <a:p>
            <a:r>
              <a:rPr lang="en-US" i="1" dirty="0"/>
              <a:t>R (Gourlay) v Parole Board [2017] 1 WLR 4107 – SC </a:t>
            </a:r>
            <a:r>
              <a:rPr lang="en-US" dirty="0"/>
              <a:t>appeal pending. </a:t>
            </a:r>
          </a:p>
          <a:p>
            <a:r>
              <a:rPr lang="en-US" i="1" dirty="0"/>
              <a:t>R (D, P, K) v Lord Chancellor</a:t>
            </a:r>
            <a:r>
              <a:rPr lang="en-US" dirty="0"/>
              <a:t> [2020] EWHC 736 (Admin) – costs ordered. </a:t>
            </a:r>
            <a:r>
              <a:rPr lang="en-US" i="1" dirty="0"/>
              <a:t> </a:t>
            </a:r>
            <a:endParaRPr lang="en-GB" i="1" dirty="0"/>
          </a:p>
        </p:txBody>
      </p:sp>
      <p:pic>
        <p:nvPicPr>
          <p:cNvPr id="5" name="Picture 4">
            <a:extLst>
              <a:ext uri="{FF2B5EF4-FFF2-40B4-BE49-F238E27FC236}">
                <a16:creationId xmlns:a16="http://schemas.microsoft.com/office/drawing/2014/main" id="{E4FA620F-4648-447E-8CCF-143EE125FEC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016900" y="5546725"/>
            <a:ext cx="4175100" cy="1311275"/>
          </a:xfrm>
          <a:prstGeom prst="rect">
            <a:avLst/>
          </a:prstGeom>
        </p:spPr>
      </p:pic>
    </p:spTree>
    <p:extLst>
      <p:ext uri="{BB962C8B-B14F-4D97-AF65-F5344CB8AC3E}">
        <p14:creationId xmlns:p14="http://schemas.microsoft.com/office/powerpoint/2010/main" val="916956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A8EA7CCD-EE50-4892-9EB5-4B206EC28927}"/>
              </a:ext>
            </a:extLst>
          </p:cNvPr>
          <p:cNvSpPr>
            <a:spLocks noGrp="1"/>
          </p:cNvSpPr>
          <p:nvPr>
            <p:ph type="title"/>
          </p:nvPr>
        </p:nvSpPr>
        <p:spPr/>
        <p:txBody>
          <a:bodyPr/>
          <a:lstStyle/>
          <a:p>
            <a:r>
              <a:rPr lang="en-US" dirty="0"/>
              <a:t>Legal Aid 	</a:t>
            </a:r>
            <a:endParaRPr lang="en-GB" dirty="0"/>
          </a:p>
        </p:txBody>
      </p:sp>
      <p:sp>
        <p:nvSpPr>
          <p:cNvPr id="3" name="Content Placeholder 2">
            <a:extLst>
              <a:ext uri="{FF2B5EF4-FFF2-40B4-BE49-F238E27FC236}">
                <a16:creationId xmlns:a16="http://schemas.microsoft.com/office/drawing/2014/main" id="{FA2C75DF-BE5E-4368-83A9-2C3C2F89035B}"/>
              </a:ext>
            </a:extLst>
          </p:cNvPr>
          <p:cNvSpPr>
            <a:spLocks noGrp="1"/>
          </p:cNvSpPr>
          <p:nvPr>
            <p:ph idx="1"/>
          </p:nvPr>
        </p:nvSpPr>
        <p:spPr/>
        <p:txBody>
          <a:bodyPr>
            <a:normAutofit/>
          </a:bodyPr>
          <a:lstStyle/>
          <a:p>
            <a:r>
              <a:rPr lang="en-US" sz="3200" i="1" dirty="0"/>
              <a:t>R (FF) v Director of Legal Aid Casework </a:t>
            </a:r>
            <a:r>
              <a:rPr lang="en-US" sz="3200" dirty="0"/>
              <a:t>[2020] EWHC 95 (Admin); [2020] 4 WLR 40</a:t>
            </a:r>
          </a:p>
          <a:p>
            <a:endParaRPr lang="en-US" sz="3200" dirty="0"/>
          </a:p>
          <a:p>
            <a:r>
              <a:rPr lang="en-US" sz="3200" dirty="0"/>
              <a:t>Para 19(3) of part 1 of Schedule 1 to LASPO:  proceedings for judicial review excluded if they do “</a:t>
            </a:r>
            <a:r>
              <a:rPr lang="x-none" sz="3200" dirty="0"/>
              <a:t>not have the potential to produce a beneﬁt for the individual, a member of the individual’s family or the environment</a:t>
            </a:r>
            <a:r>
              <a:rPr lang="en-US" sz="3200" dirty="0"/>
              <a:t>”. </a:t>
            </a:r>
            <a:endParaRPr lang="en-GB" sz="3200" dirty="0"/>
          </a:p>
          <a:p>
            <a:endParaRPr lang="en-GB" sz="3200" dirty="0"/>
          </a:p>
          <a:p>
            <a:endParaRPr lang="en-GB" sz="3200" dirty="0"/>
          </a:p>
        </p:txBody>
      </p:sp>
      <p:pic>
        <p:nvPicPr>
          <p:cNvPr id="5" name="Picture 4">
            <a:extLst>
              <a:ext uri="{FF2B5EF4-FFF2-40B4-BE49-F238E27FC236}">
                <a16:creationId xmlns:a16="http://schemas.microsoft.com/office/drawing/2014/main" id="{E4FA620F-4648-447E-8CCF-143EE125FEC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016900" y="5546725"/>
            <a:ext cx="4175100" cy="1311275"/>
          </a:xfrm>
          <a:prstGeom prst="rect">
            <a:avLst/>
          </a:prstGeom>
        </p:spPr>
      </p:pic>
    </p:spTree>
    <p:extLst>
      <p:ext uri="{BB962C8B-B14F-4D97-AF65-F5344CB8AC3E}">
        <p14:creationId xmlns:p14="http://schemas.microsoft.com/office/powerpoint/2010/main" val="33830663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A8EA7CCD-EE50-4892-9EB5-4B206EC28927}"/>
              </a:ext>
            </a:extLst>
          </p:cNvPr>
          <p:cNvSpPr>
            <a:spLocks noGrp="1"/>
          </p:cNvSpPr>
          <p:nvPr>
            <p:ph type="title"/>
          </p:nvPr>
        </p:nvSpPr>
        <p:spPr/>
        <p:txBody>
          <a:bodyPr/>
          <a:lstStyle/>
          <a:p>
            <a:r>
              <a:rPr lang="en-US" dirty="0"/>
              <a:t>Individual benefit </a:t>
            </a:r>
            <a:endParaRPr lang="en-GB" dirty="0"/>
          </a:p>
        </p:txBody>
      </p:sp>
      <p:sp>
        <p:nvSpPr>
          <p:cNvPr id="3" name="Content Placeholder 2">
            <a:extLst>
              <a:ext uri="{FF2B5EF4-FFF2-40B4-BE49-F238E27FC236}">
                <a16:creationId xmlns:a16="http://schemas.microsoft.com/office/drawing/2014/main" id="{FA2C75DF-BE5E-4368-83A9-2C3C2F89035B}"/>
              </a:ext>
            </a:extLst>
          </p:cNvPr>
          <p:cNvSpPr>
            <a:spLocks noGrp="1"/>
          </p:cNvSpPr>
          <p:nvPr>
            <p:ph idx="1"/>
          </p:nvPr>
        </p:nvSpPr>
        <p:spPr/>
        <p:txBody>
          <a:bodyPr>
            <a:normAutofit fontScale="85000" lnSpcReduction="10000"/>
          </a:bodyPr>
          <a:lstStyle/>
          <a:p>
            <a:r>
              <a:rPr lang="x-none" dirty="0"/>
              <a:t>A mixed question of law and fact.</a:t>
            </a:r>
            <a:endParaRPr lang="en-GB" dirty="0"/>
          </a:p>
          <a:p>
            <a:r>
              <a:rPr lang="en-US" dirty="0"/>
              <a:t>Once facts found then a hard edged question for the court; a matter of law where there is a right answer albeit a fact-sensitive evaluation. </a:t>
            </a:r>
            <a:r>
              <a:rPr lang="x-none" dirty="0"/>
              <a:t> </a:t>
            </a:r>
            <a:endParaRPr lang="en-GB" dirty="0"/>
          </a:p>
          <a:p>
            <a:r>
              <a:rPr lang="en-US" dirty="0"/>
              <a:t>B</a:t>
            </a:r>
            <a:r>
              <a:rPr lang="x-none" dirty="0"/>
              <a:t>eneﬁt must have some substance that goes beyond the “suﬃcient interest” </a:t>
            </a:r>
            <a:r>
              <a:rPr lang="en-US" dirty="0"/>
              <a:t>test for standing. </a:t>
            </a:r>
          </a:p>
          <a:p>
            <a:r>
              <a:rPr lang="en-US" dirty="0"/>
              <a:t>If that is present then no need to consider the degree or quality of the benefit. </a:t>
            </a:r>
          </a:p>
          <a:p>
            <a:r>
              <a:rPr lang="en-US" dirty="0"/>
              <a:t>Benefit need not be </a:t>
            </a:r>
            <a:r>
              <a:rPr lang="x-none" dirty="0"/>
              <a:t>ﬁnancial or otherwise result in an improvement in the material conditions of the life of the applicant or of a member of their family.</a:t>
            </a:r>
            <a:endParaRPr lang="en-GB" dirty="0"/>
          </a:p>
          <a:p>
            <a:r>
              <a:rPr lang="x-none" dirty="0"/>
              <a:t>A beneﬁt to an applicant that is “merely” psychological and/or involves the fulﬁlment of a moral obligation may, in an exceptional case, be a suﬃcient beneﬁt for purposes of paragraph 19(3), either alone (in a truly exceptional case) or, more likely, in combination with other factors. </a:t>
            </a:r>
            <a:endParaRPr lang="en-GB" dirty="0"/>
          </a:p>
          <a:p>
            <a:endParaRPr lang="en-GB" dirty="0"/>
          </a:p>
        </p:txBody>
      </p:sp>
      <p:pic>
        <p:nvPicPr>
          <p:cNvPr id="5" name="Picture 4">
            <a:extLst>
              <a:ext uri="{FF2B5EF4-FFF2-40B4-BE49-F238E27FC236}">
                <a16:creationId xmlns:a16="http://schemas.microsoft.com/office/drawing/2014/main" id="{E4FA620F-4648-447E-8CCF-143EE125FEC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016900" y="5546725"/>
            <a:ext cx="4175100" cy="1311275"/>
          </a:xfrm>
          <a:prstGeom prst="rect">
            <a:avLst/>
          </a:prstGeom>
        </p:spPr>
      </p:pic>
    </p:spTree>
    <p:extLst>
      <p:ext uri="{BB962C8B-B14F-4D97-AF65-F5344CB8AC3E}">
        <p14:creationId xmlns:p14="http://schemas.microsoft.com/office/powerpoint/2010/main" val="27697173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A8EA7CCD-EE50-4892-9EB5-4B206EC28927}"/>
              </a:ext>
            </a:extLst>
          </p:cNvPr>
          <p:cNvSpPr>
            <a:spLocks noGrp="1"/>
          </p:cNvSpPr>
          <p:nvPr>
            <p:ph type="title"/>
          </p:nvPr>
        </p:nvSpPr>
        <p:spPr/>
        <p:txBody>
          <a:bodyPr/>
          <a:lstStyle/>
          <a:p>
            <a:r>
              <a:rPr lang="en-US" dirty="0"/>
              <a:t>QOCS	</a:t>
            </a:r>
            <a:endParaRPr lang="en-GB" dirty="0"/>
          </a:p>
        </p:txBody>
      </p:sp>
      <p:sp>
        <p:nvSpPr>
          <p:cNvPr id="3" name="Content Placeholder 2">
            <a:extLst>
              <a:ext uri="{FF2B5EF4-FFF2-40B4-BE49-F238E27FC236}">
                <a16:creationId xmlns:a16="http://schemas.microsoft.com/office/drawing/2014/main" id="{FA2C75DF-BE5E-4368-83A9-2C3C2F89035B}"/>
              </a:ext>
            </a:extLst>
          </p:cNvPr>
          <p:cNvSpPr>
            <a:spLocks noGrp="1"/>
          </p:cNvSpPr>
          <p:nvPr>
            <p:ph idx="1"/>
          </p:nvPr>
        </p:nvSpPr>
        <p:spPr/>
        <p:txBody>
          <a:bodyPr>
            <a:normAutofit/>
          </a:bodyPr>
          <a:lstStyle/>
          <a:p>
            <a:endParaRPr lang="en-GB" dirty="0"/>
          </a:p>
          <a:p>
            <a:r>
              <a:rPr lang="en-GB" dirty="0"/>
              <a:t>Jackson Report FRC 31 Jul 2017 recommends modified Aarhus + cost budgeting for “heavy” claims.  </a:t>
            </a:r>
          </a:p>
          <a:p>
            <a:r>
              <a:rPr lang="en-GB" dirty="0"/>
              <a:t>Review of Part 2 of LASPO - 7 Feb 2019 – need more information.  </a:t>
            </a:r>
            <a:endParaRPr lang="en-US" dirty="0"/>
          </a:p>
          <a:p>
            <a:r>
              <a:rPr lang="en-US" dirty="0"/>
              <a:t>Consultation on Fixed Recoverable Costs – Mar 2019: No QOCS but cost budgeting for claims where costs £100,000+. </a:t>
            </a:r>
          </a:p>
          <a:p>
            <a:r>
              <a:rPr lang="en-US" i="1" dirty="0"/>
              <a:t>R (Leighton) v Lord Chancellor </a:t>
            </a:r>
            <a:r>
              <a:rPr lang="en-US" dirty="0"/>
              <a:t>[2020] EWHC 336 (Admin)</a:t>
            </a:r>
          </a:p>
          <a:p>
            <a:r>
              <a:rPr lang="en-US" dirty="0"/>
              <a:t>Failure to apply QOCS to discrimination claims not unlawful</a:t>
            </a:r>
            <a:r>
              <a:rPr lang="en-US" i="1" dirty="0"/>
              <a:t> </a:t>
            </a:r>
          </a:p>
          <a:p>
            <a:endParaRPr lang="en-GB" dirty="0"/>
          </a:p>
        </p:txBody>
      </p:sp>
      <p:pic>
        <p:nvPicPr>
          <p:cNvPr id="5" name="Picture 4">
            <a:extLst>
              <a:ext uri="{FF2B5EF4-FFF2-40B4-BE49-F238E27FC236}">
                <a16:creationId xmlns:a16="http://schemas.microsoft.com/office/drawing/2014/main" id="{E4FA620F-4648-447E-8CCF-143EE125FEC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016900" y="5546725"/>
            <a:ext cx="4175100" cy="1311275"/>
          </a:xfrm>
          <a:prstGeom prst="rect">
            <a:avLst/>
          </a:prstGeom>
        </p:spPr>
      </p:pic>
    </p:spTree>
    <p:extLst>
      <p:ext uri="{BB962C8B-B14F-4D97-AF65-F5344CB8AC3E}">
        <p14:creationId xmlns:p14="http://schemas.microsoft.com/office/powerpoint/2010/main" val="37418284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A8EA7CCD-EE50-4892-9EB5-4B206EC28927}"/>
              </a:ext>
            </a:extLst>
          </p:cNvPr>
          <p:cNvSpPr>
            <a:spLocks noGrp="1"/>
          </p:cNvSpPr>
          <p:nvPr>
            <p:ph type="title"/>
          </p:nvPr>
        </p:nvSpPr>
        <p:spPr/>
        <p:txBody>
          <a:bodyPr/>
          <a:lstStyle/>
          <a:p>
            <a:r>
              <a:rPr lang="en-US" b="1" dirty="0"/>
              <a:t>Costs Capping </a:t>
            </a:r>
            <a:endParaRPr lang="en-GB" b="1" dirty="0"/>
          </a:p>
        </p:txBody>
      </p:sp>
      <p:sp>
        <p:nvSpPr>
          <p:cNvPr id="3" name="Content Placeholder 2">
            <a:extLst>
              <a:ext uri="{FF2B5EF4-FFF2-40B4-BE49-F238E27FC236}">
                <a16:creationId xmlns:a16="http://schemas.microsoft.com/office/drawing/2014/main" id="{FA2C75DF-BE5E-4368-83A9-2C3C2F89035B}"/>
              </a:ext>
            </a:extLst>
          </p:cNvPr>
          <p:cNvSpPr>
            <a:spLocks noGrp="1"/>
          </p:cNvSpPr>
          <p:nvPr>
            <p:ph idx="1"/>
          </p:nvPr>
        </p:nvSpPr>
        <p:spPr/>
        <p:txBody>
          <a:bodyPr>
            <a:normAutofit fontScale="92500" lnSpcReduction="10000"/>
          </a:bodyPr>
          <a:lstStyle/>
          <a:p>
            <a:r>
              <a:rPr lang="en-US" b="1" dirty="0"/>
              <a:t>Criminal Justice and Courts Act 2015 ss 88(6)</a:t>
            </a:r>
            <a:endParaRPr lang="en-GB" dirty="0"/>
          </a:p>
          <a:p>
            <a:r>
              <a:rPr lang="en-GB" dirty="0"/>
              <a:t>Proceedings must be public interest proceedings.</a:t>
            </a:r>
          </a:p>
          <a:p>
            <a:r>
              <a:rPr lang="en-GB" dirty="0"/>
              <a:t>C will withdraw if no protection.</a:t>
            </a:r>
          </a:p>
          <a:p>
            <a:r>
              <a:rPr lang="en-GB" dirty="0"/>
              <a:t>C will act reasonably in so doing.   </a:t>
            </a:r>
          </a:p>
          <a:p>
            <a:r>
              <a:rPr lang="en-GB" dirty="0"/>
              <a:t>Public interest proceedings only if (s. 88(7)): </a:t>
            </a:r>
          </a:p>
          <a:p>
            <a:r>
              <a:rPr lang="en-GB" dirty="0"/>
              <a:t>(a) an issue that is the subject of the proceedings is of general public importance,</a:t>
            </a:r>
          </a:p>
          <a:p>
            <a:r>
              <a:rPr lang="en-GB" dirty="0"/>
              <a:t>(b)  the public interest requires the issue to be resolved, and</a:t>
            </a:r>
          </a:p>
          <a:p>
            <a:r>
              <a:rPr lang="en-GB" dirty="0"/>
              <a:t>(c)  the proceedings are likely to provide an appropriate means of resolving it</a:t>
            </a:r>
          </a:p>
          <a:p>
            <a:endParaRPr lang="en-GB" dirty="0"/>
          </a:p>
        </p:txBody>
      </p:sp>
      <p:pic>
        <p:nvPicPr>
          <p:cNvPr id="5" name="Picture 4">
            <a:extLst>
              <a:ext uri="{FF2B5EF4-FFF2-40B4-BE49-F238E27FC236}">
                <a16:creationId xmlns:a16="http://schemas.microsoft.com/office/drawing/2014/main" id="{E4FA620F-4648-447E-8CCF-143EE125FEC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016900" y="5546725"/>
            <a:ext cx="4175100" cy="1311275"/>
          </a:xfrm>
          <a:prstGeom prst="rect">
            <a:avLst/>
          </a:prstGeom>
        </p:spPr>
      </p:pic>
    </p:spTree>
    <p:extLst>
      <p:ext uri="{BB962C8B-B14F-4D97-AF65-F5344CB8AC3E}">
        <p14:creationId xmlns:p14="http://schemas.microsoft.com/office/powerpoint/2010/main" val="35387044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A8EA7CCD-EE50-4892-9EB5-4B206EC28927}"/>
              </a:ext>
            </a:extLst>
          </p:cNvPr>
          <p:cNvSpPr>
            <a:spLocks noGrp="1"/>
          </p:cNvSpPr>
          <p:nvPr>
            <p:ph type="title"/>
          </p:nvPr>
        </p:nvSpPr>
        <p:spPr/>
        <p:txBody>
          <a:bodyPr/>
          <a:lstStyle/>
          <a:p>
            <a:r>
              <a:rPr lang="en-US" dirty="0"/>
              <a:t>Public interest Proceedings	 </a:t>
            </a:r>
            <a:endParaRPr lang="en-GB" dirty="0"/>
          </a:p>
        </p:txBody>
      </p:sp>
      <p:sp>
        <p:nvSpPr>
          <p:cNvPr id="3" name="Content Placeholder 2">
            <a:extLst>
              <a:ext uri="{FF2B5EF4-FFF2-40B4-BE49-F238E27FC236}">
                <a16:creationId xmlns:a16="http://schemas.microsoft.com/office/drawing/2014/main" id="{FA2C75DF-BE5E-4368-83A9-2C3C2F89035B}"/>
              </a:ext>
            </a:extLst>
          </p:cNvPr>
          <p:cNvSpPr>
            <a:spLocks noGrp="1"/>
          </p:cNvSpPr>
          <p:nvPr>
            <p:ph idx="1"/>
          </p:nvPr>
        </p:nvSpPr>
        <p:spPr>
          <a:xfrm>
            <a:off x="838200" y="1537252"/>
            <a:ext cx="10515600" cy="4639711"/>
          </a:xfrm>
        </p:spPr>
        <p:txBody>
          <a:bodyPr>
            <a:normAutofit/>
          </a:bodyPr>
          <a:lstStyle/>
          <a:p>
            <a:r>
              <a:rPr lang="en-US" dirty="0"/>
              <a:t>The court must have regard to (s. 88(8): </a:t>
            </a:r>
            <a:endParaRPr lang="en-GB" dirty="0"/>
          </a:p>
          <a:p>
            <a:endParaRPr lang="en-GB" dirty="0"/>
          </a:p>
          <a:p>
            <a:r>
              <a:rPr lang="en-GB" dirty="0"/>
              <a:t>(a)  the number of people likely to be directly affected if relief is granted to the applicant for judicial review,</a:t>
            </a:r>
          </a:p>
          <a:p>
            <a:endParaRPr lang="en-GB" dirty="0"/>
          </a:p>
          <a:p>
            <a:r>
              <a:rPr lang="en-GB" dirty="0"/>
              <a:t>(b)  how significant the effect on those people is likely to be, and</a:t>
            </a:r>
          </a:p>
          <a:p>
            <a:endParaRPr lang="en-GB" dirty="0"/>
          </a:p>
          <a:p>
            <a:r>
              <a:rPr lang="en-GB" dirty="0"/>
              <a:t>(c)  whether the proceedings involve consideration of a point of law of general public importance.</a:t>
            </a:r>
          </a:p>
          <a:p>
            <a:endParaRPr lang="en-GB" dirty="0"/>
          </a:p>
        </p:txBody>
      </p:sp>
      <p:pic>
        <p:nvPicPr>
          <p:cNvPr id="5" name="Picture 4">
            <a:extLst>
              <a:ext uri="{FF2B5EF4-FFF2-40B4-BE49-F238E27FC236}">
                <a16:creationId xmlns:a16="http://schemas.microsoft.com/office/drawing/2014/main" id="{E4FA620F-4648-447E-8CCF-143EE125FEC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016900" y="5546725"/>
            <a:ext cx="4175100" cy="1311275"/>
          </a:xfrm>
          <a:prstGeom prst="rect">
            <a:avLst/>
          </a:prstGeom>
        </p:spPr>
      </p:pic>
    </p:spTree>
    <p:extLst>
      <p:ext uri="{BB962C8B-B14F-4D97-AF65-F5344CB8AC3E}">
        <p14:creationId xmlns:p14="http://schemas.microsoft.com/office/powerpoint/2010/main" val="10902633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A8EA7CCD-EE50-4892-9EB5-4B206EC28927}"/>
              </a:ext>
            </a:extLst>
          </p:cNvPr>
          <p:cNvSpPr>
            <a:spLocks noGrp="1"/>
          </p:cNvSpPr>
          <p:nvPr>
            <p:ph type="title"/>
          </p:nvPr>
        </p:nvSpPr>
        <p:spPr/>
        <p:txBody>
          <a:bodyPr>
            <a:normAutofit fontScale="90000"/>
          </a:bodyPr>
          <a:lstStyle/>
          <a:p>
            <a:br>
              <a:rPr lang="en-US" i="1" dirty="0"/>
            </a:br>
            <a:r>
              <a:rPr lang="en-US" sz="3600" b="1" i="1" dirty="0"/>
              <a:t>R (We Love Hackney Ltd) v LB Hackney </a:t>
            </a:r>
            <a:r>
              <a:rPr lang="en-US" sz="3600" b="1" dirty="0"/>
              <a:t> </a:t>
            </a:r>
            <a:r>
              <a:rPr lang="en-US" sz="3600" dirty="0"/>
              <a:t>[2019] Costs LR 463</a:t>
            </a:r>
            <a:br>
              <a:rPr lang="en-GB" dirty="0"/>
            </a:br>
            <a:endParaRPr lang="en-GB" dirty="0"/>
          </a:p>
        </p:txBody>
      </p:sp>
      <p:sp>
        <p:nvSpPr>
          <p:cNvPr id="3" name="Content Placeholder 2">
            <a:extLst>
              <a:ext uri="{FF2B5EF4-FFF2-40B4-BE49-F238E27FC236}">
                <a16:creationId xmlns:a16="http://schemas.microsoft.com/office/drawing/2014/main" id="{FA2C75DF-BE5E-4368-83A9-2C3C2F89035B}"/>
              </a:ext>
            </a:extLst>
          </p:cNvPr>
          <p:cNvSpPr>
            <a:spLocks noGrp="1"/>
          </p:cNvSpPr>
          <p:nvPr>
            <p:ph idx="1"/>
          </p:nvPr>
        </p:nvSpPr>
        <p:spPr/>
        <p:txBody>
          <a:bodyPr>
            <a:normAutofit/>
          </a:bodyPr>
          <a:lstStyle/>
          <a:p>
            <a:r>
              <a:rPr lang="en-US" dirty="0"/>
              <a:t>Night time licensing decision not of public importance where: </a:t>
            </a:r>
          </a:p>
          <a:p>
            <a:r>
              <a:rPr lang="en-US" dirty="0"/>
              <a:t>It related to Hackney only. </a:t>
            </a:r>
          </a:p>
          <a:p>
            <a:r>
              <a:rPr lang="en-US" dirty="0"/>
              <a:t>A PSED challenge but the principles well known. </a:t>
            </a:r>
          </a:p>
          <a:p>
            <a:pPr lvl="1"/>
            <a:endParaRPr lang="en-US" dirty="0"/>
          </a:p>
          <a:p>
            <a:r>
              <a:rPr lang="en-US" dirty="0"/>
              <a:t>workers and users and anybody seeking to operate a licence in the future a substantial class but an “amorphous and somewhat protean” group and so not “directly affected”.  </a:t>
            </a:r>
          </a:p>
          <a:p>
            <a:endParaRPr lang="en-GB" dirty="0"/>
          </a:p>
        </p:txBody>
      </p:sp>
      <p:pic>
        <p:nvPicPr>
          <p:cNvPr id="5" name="Picture 4">
            <a:extLst>
              <a:ext uri="{FF2B5EF4-FFF2-40B4-BE49-F238E27FC236}">
                <a16:creationId xmlns:a16="http://schemas.microsoft.com/office/drawing/2014/main" id="{E4FA620F-4648-447E-8CCF-143EE125FEC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016900" y="5546725"/>
            <a:ext cx="4175100" cy="1311275"/>
          </a:xfrm>
          <a:prstGeom prst="rect">
            <a:avLst/>
          </a:prstGeom>
        </p:spPr>
      </p:pic>
    </p:spTree>
    <p:extLst>
      <p:ext uri="{BB962C8B-B14F-4D97-AF65-F5344CB8AC3E}">
        <p14:creationId xmlns:p14="http://schemas.microsoft.com/office/powerpoint/2010/main" val="10823224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A8EA7CCD-EE50-4892-9EB5-4B206EC28927}"/>
              </a:ext>
            </a:extLst>
          </p:cNvPr>
          <p:cNvSpPr>
            <a:spLocks noGrp="1"/>
          </p:cNvSpPr>
          <p:nvPr>
            <p:ph type="title"/>
          </p:nvPr>
        </p:nvSpPr>
        <p:spPr/>
        <p:txBody>
          <a:bodyPr/>
          <a:lstStyle/>
          <a:p>
            <a:r>
              <a:rPr lang="en-US" dirty="0"/>
              <a:t>CCO –Means. Power to vary.   	</a:t>
            </a:r>
            <a:endParaRPr lang="en-GB" dirty="0"/>
          </a:p>
        </p:txBody>
      </p:sp>
      <p:sp>
        <p:nvSpPr>
          <p:cNvPr id="3" name="Content Placeholder 2">
            <a:extLst>
              <a:ext uri="{FF2B5EF4-FFF2-40B4-BE49-F238E27FC236}">
                <a16:creationId xmlns:a16="http://schemas.microsoft.com/office/drawing/2014/main" id="{FA2C75DF-BE5E-4368-83A9-2C3C2F89035B}"/>
              </a:ext>
            </a:extLst>
          </p:cNvPr>
          <p:cNvSpPr>
            <a:spLocks noGrp="1"/>
          </p:cNvSpPr>
          <p:nvPr>
            <p:ph idx="1"/>
          </p:nvPr>
        </p:nvSpPr>
        <p:spPr/>
        <p:txBody>
          <a:bodyPr>
            <a:normAutofit/>
          </a:bodyPr>
          <a:lstStyle/>
          <a:p>
            <a:r>
              <a:rPr lang="en-US" i="1" dirty="0"/>
              <a:t>We Love Hackney</a:t>
            </a:r>
          </a:p>
          <a:p>
            <a:r>
              <a:rPr lang="en-US" dirty="0"/>
              <a:t>Not reasonable to withdraw where impecunious company had well-resourced directors and backers. </a:t>
            </a:r>
          </a:p>
          <a:p>
            <a:r>
              <a:rPr lang="en-US" dirty="0"/>
              <a:t>Security for costs ordered. </a:t>
            </a:r>
          </a:p>
          <a:p>
            <a:r>
              <a:rPr lang="en-US" i="1" dirty="0"/>
              <a:t>R (Harvey) v Leighton Linslade Town Council </a:t>
            </a:r>
            <a:r>
              <a:rPr lang="en-US" dirty="0"/>
              <a:t>[2019] EWHC 760 (Admin)</a:t>
            </a:r>
          </a:p>
          <a:p>
            <a:r>
              <a:rPr lang="en-US" dirty="0"/>
              <a:t>C failed to disclose a potential inheritance. </a:t>
            </a:r>
          </a:p>
          <a:p>
            <a:r>
              <a:rPr lang="en-US" dirty="0"/>
              <a:t>CCO varied in the judgment to increase cap from £4,000 to £20,000</a:t>
            </a:r>
          </a:p>
          <a:p>
            <a:r>
              <a:rPr lang="en-US" dirty="0"/>
              <a:t>But no general  power to vary. </a:t>
            </a:r>
          </a:p>
          <a:p>
            <a:endParaRPr lang="en-GB" dirty="0"/>
          </a:p>
        </p:txBody>
      </p:sp>
      <p:pic>
        <p:nvPicPr>
          <p:cNvPr id="5" name="Picture 4">
            <a:extLst>
              <a:ext uri="{FF2B5EF4-FFF2-40B4-BE49-F238E27FC236}">
                <a16:creationId xmlns:a16="http://schemas.microsoft.com/office/drawing/2014/main" id="{E4FA620F-4648-447E-8CCF-143EE125FEC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016900" y="5546725"/>
            <a:ext cx="4175100" cy="1311275"/>
          </a:xfrm>
          <a:prstGeom prst="rect">
            <a:avLst/>
          </a:prstGeom>
        </p:spPr>
      </p:pic>
    </p:spTree>
    <p:extLst>
      <p:ext uri="{BB962C8B-B14F-4D97-AF65-F5344CB8AC3E}">
        <p14:creationId xmlns:p14="http://schemas.microsoft.com/office/powerpoint/2010/main" val="233260735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1195293F6FC52C49A04E15A225B2C007" ma:contentTypeVersion="13" ma:contentTypeDescription="Create a new document." ma:contentTypeScope="" ma:versionID="699b1fcfb19a5285d92a57fe0a42f5b4">
  <xsd:schema xmlns:xsd="http://www.w3.org/2001/XMLSchema" xmlns:xs="http://www.w3.org/2001/XMLSchema" xmlns:p="http://schemas.microsoft.com/office/2006/metadata/properties" xmlns:ns3="af44e7f2-c1fe-4955-8fa6-2580ee676e9a" xmlns:ns4="8b388229-5e0c-4c92-a915-1ee92feaefe7" targetNamespace="http://schemas.microsoft.com/office/2006/metadata/properties" ma:root="true" ma:fieldsID="c495af3c2180303fec9b552dd9f59e00" ns3:_="" ns4:_="">
    <xsd:import namespace="af44e7f2-c1fe-4955-8fa6-2580ee676e9a"/>
    <xsd:import namespace="8b388229-5e0c-4c92-a915-1ee92feaefe7"/>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DateTaken" minOccurs="0"/>
                <xsd:element ref="ns3:MediaServiceLocation" minOccurs="0"/>
                <xsd:element ref="ns3:MediaServiceOCR" minOccurs="0"/>
                <xsd:element ref="ns3:MediaServiceEventHashCode" minOccurs="0"/>
                <xsd:element ref="ns3:MediaServiceGenerationTime" minOccurs="0"/>
                <xsd:element ref="ns3:MediaServiceAutoKeyPoints" minOccurs="0"/>
                <xsd:element ref="ns3:MediaServiceKeyPoints"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f44e7f2-c1fe-4955-8fa6-2580ee676e9a"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AutoTags" ma:index="10" nillable="true" ma:displayName="MediaServiceAutoTags" ma:description="" ma:internalName="MediaServiceAutoTags" ma:readOnly="true">
      <xsd:simpleType>
        <xsd:restriction base="dms:Text"/>
      </xsd:simpleType>
    </xsd:element>
    <xsd:element name="MediaServiceDateTaken" ma:index="11" nillable="true" ma:displayName="MediaServiceDateTaken" ma:description="" ma:hidden="true" ma:internalName="MediaServiceDateTaken" ma:readOnly="true">
      <xsd:simpleType>
        <xsd:restriction base="dms:Text"/>
      </xsd:simpleType>
    </xsd:element>
    <xsd:element name="MediaServiceLocation" ma:index="12" nillable="true" ma:displayName="MediaServiceLocation" ma:description="" ma:internalName="MediaServiceLocation" ma:readOnly="true">
      <xsd:simpleType>
        <xsd:restriction base="dms:Text"/>
      </xsd:simpleType>
    </xsd:element>
    <xsd:element name="MediaServiceOCR" ma:index="13" nillable="true" ma:displayName="MediaServiceOCR" ma:internalName="MediaServiceOCR" ma:readOnly="true">
      <xsd:simpleType>
        <xsd:restriction base="dms:Note">
          <xsd:maxLength value="255"/>
        </xsd:restriction>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8b388229-5e0c-4c92-a915-1ee92feaefe7"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F44AC5E0-B24D-44EB-87DC-9C62271C01C4}">
  <ds:schemaRefs>
    <ds:schemaRef ds:uri="http://schemas.microsoft.com/sharepoint/v3/contenttype/forms"/>
  </ds:schemaRefs>
</ds:datastoreItem>
</file>

<file path=customXml/itemProps2.xml><?xml version="1.0" encoding="utf-8"?>
<ds:datastoreItem xmlns:ds="http://schemas.openxmlformats.org/officeDocument/2006/customXml" ds:itemID="{327AF9C7-874A-4193-A530-459F73E145B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f44e7f2-c1fe-4955-8fa6-2580ee676e9a"/>
    <ds:schemaRef ds:uri="8b388229-5e0c-4c92-a915-1ee92feaefe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70BA039D-451C-485C-A3FE-4748581F8694}">
  <ds:schemaRefs>
    <ds:schemaRef ds:uri="http://schemas.microsoft.com/office/infopath/2007/PartnerControls"/>
    <ds:schemaRef ds:uri="af44e7f2-c1fe-4955-8fa6-2580ee676e9a"/>
    <ds:schemaRef ds:uri="http://purl.org/dc/elements/1.1/"/>
    <ds:schemaRef ds:uri="http://schemas.microsoft.com/office/2006/metadata/properties"/>
    <ds:schemaRef ds:uri="http://purl.org/dc/terms/"/>
    <ds:schemaRef ds:uri="http://schemas.microsoft.com/office/2006/documentManagement/types"/>
    <ds:schemaRef ds:uri="http://purl.org/dc/dcmitype/"/>
    <ds:schemaRef ds:uri="http://schemas.openxmlformats.org/package/2006/metadata/core-properties"/>
    <ds:schemaRef ds:uri="8b388229-5e0c-4c92-a915-1ee92feaefe7"/>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4641</TotalTime>
  <Words>1589</Words>
  <Application>Microsoft Office PowerPoint</Application>
  <PresentationFormat>Widescreen</PresentationFormat>
  <Paragraphs>129</Paragraphs>
  <Slides>22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22</vt:i4>
      </vt:variant>
    </vt:vector>
  </HeadingPairs>
  <TitlesOfParts>
    <vt:vector size="27" baseType="lpstr">
      <vt:lpstr>Arial</vt:lpstr>
      <vt:lpstr>Calibri</vt:lpstr>
      <vt:lpstr>Calibri Light</vt:lpstr>
      <vt:lpstr>Gill Sans MT</vt:lpstr>
      <vt:lpstr>Office Theme</vt:lpstr>
      <vt:lpstr>JUDICIAL REVIEW COSTS UPDATE </vt:lpstr>
      <vt:lpstr>FUNDING </vt:lpstr>
      <vt:lpstr>Legal Aid  </vt:lpstr>
      <vt:lpstr>Individual benefit </vt:lpstr>
      <vt:lpstr>QOCS </vt:lpstr>
      <vt:lpstr>Costs Capping </vt:lpstr>
      <vt:lpstr>Public interest Proceedings  </vt:lpstr>
      <vt:lpstr> R (We Love Hackney Ltd) v LB Hackney  [2019] Costs LR 463 </vt:lpstr>
      <vt:lpstr>CCO –Means. Power to vary.    </vt:lpstr>
      <vt:lpstr>Effect of a CCO cap </vt:lpstr>
      <vt:lpstr>CCOs in private litigation </vt:lpstr>
      <vt:lpstr> </vt:lpstr>
      <vt:lpstr>At the permission stage – multiple parties </vt:lpstr>
      <vt:lpstr>Where there is no substantive hearing </vt:lpstr>
      <vt:lpstr>Parveen v LB Redbridge [2020] 4 WLR </vt:lpstr>
      <vt:lpstr>R (Patel, Gandhi) v SSHD [2020] EWCA Civ 74</vt:lpstr>
      <vt:lpstr>R (Osman) v SSHD [2020] EWHC 47 (Admin) </vt:lpstr>
      <vt:lpstr>R (Medway Soft Drinks Ltd) v HMRC [2019] EWCA Civ 1041</vt:lpstr>
      <vt:lpstr>RL v Croydon [2018] EWCA Civ 726 - distinguished</vt:lpstr>
      <vt:lpstr>Discretion – partial success </vt:lpstr>
      <vt:lpstr>Discretion – no relief </vt:lpstr>
      <vt:lpstr>Particular parties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Maurice Macsweeney</dc:creator>
  <cp:lastModifiedBy>Martin Westgate</cp:lastModifiedBy>
  <cp:revision>5</cp:revision>
  <dcterms:created xsi:type="dcterms:W3CDTF">2018-11-09T17:43:53Z</dcterms:created>
  <dcterms:modified xsi:type="dcterms:W3CDTF">2020-04-14T09:46:41Z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0x0101001195293F6FC52C49A04E15A225B2C007</vt:lpwstr>
  </property>
</Properties>
</file>