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3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8288000" cy="10287000"/>
  <p:notesSz cx="6858000" cy="9144000"/>
  <p:embeddedFontLst>
    <p:embeddedFont>
      <p:font typeface="Basic Sans 2" panose="020B0604020202020204" charset="0"/>
      <p:regular r:id="rId20"/>
    </p:embeddedFont>
    <p:embeddedFont>
      <p:font typeface="Basic Sans 3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E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0" d="100"/>
          <a:sy n="50" d="100"/>
        </p:scale>
        <p:origin x="946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ulpTwJpbI0E?feature=oembed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Illustration on a yellow background, coloured shapes around a white circle that says 'human rights not a game'"/>
          <p:cNvSpPr/>
          <p:nvPr/>
        </p:nvSpPr>
        <p:spPr>
          <a:xfrm>
            <a:off x="-3382" y="-19050"/>
            <a:ext cx="10811235" cy="10325100"/>
          </a:xfrm>
          <a:custGeom>
            <a:avLst/>
            <a:gdLst/>
            <a:ahLst/>
            <a:cxnLst/>
            <a:rect l="l" t="t" r="r" b="b"/>
            <a:pathLst>
              <a:path w="10287000" h="10287000">
                <a:moveTo>
                  <a:pt x="0" y="0"/>
                </a:moveTo>
                <a:lnTo>
                  <a:pt x="10287000" y="0"/>
                </a:lnTo>
                <a:lnTo>
                  <a:pt x="10287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78" t="-2198" r="-1644" b="-256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8100000">
            <a:off x="15059817" y="-76126"/>
            <a:ext cx="1783367" cy="4825251"/>
          </a:xfrm>
          <a:custGeom>
            <a:avLst/>
            <a:gdLst/>
            <a:ahLst/>
            <a:cxnLst/>
            <a:rect l="l" t="t" r="r" b="b"/>
            <a:pathLst>
              <a:path w="1783367" h="4825251">
                <a:moveTo>
                  <a:pt x="0" y="0"/>
                </a:moveTo>
                <a:lnTo>
                  <a:pt x="1783367" y="0"/>
                </a:lnTo>
                <a:lnTo>
                  <a:pt x="1783367" y="4825251"/>
                </a:lnTo>
                <a:lnTo>
                  <a:pt x="0" y="48252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47819">
            <a:off x="9648152" y="-436742"/>
            <a:ext cx="4256887" cy="4898848"/>
          </a:xfrm>
          <a:custGeom>
            <a:avLst/>
            <a:gdLst/>
            <a:ahLst/>
            <a:cxnLst/>
            <a:rect l="l" t="t" r="r" b="b"/>
            <a:pathLst>
              <a:path w="4256887" h="4898848">
                <a:moveTo>
                  <a:pt x="0" y="0"/>
                </a:moveTo>
                <a:lnTo>
                  <a:pt x="4256887" y="0"/>
                </a:lnTo>
                <a:lnTo>
                  <a:pt x="4256887" y="4898848"/>
                </a:lnTo>
                <a:lnTo>
                  <a:pt x="0" y="48988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9916747">
            <a:off x="10621615" y="6076946"/>
            <a:ext cx="2180844" cy="4114800"/>
          </a:xfrm>
          <a:custGeom>
            <a:avLst/>
            <a:gdLst/>
            <a:ahLst/>
            <a:cxnLst/>
            <a:rect l="l" t="t" r="r" b="b"/>
            <a:pathLst>
              <a:path w="2180844" h="4114800">
                <a:moveTo>
                  <a:pt x="0" y="0"/>
                </a:moveTo>
                <a:lnTo>
                  <a:pt x="2180844" y="0"/>
                </a:lnTo>
                <a:lnTo>
                  <a:pt x="218084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868400" y="6156150"/>
            <a:ext cx="3891838" cy="3254550"/>
          </a:xfrm>
          <a:custGeom>
            <a:avLst/>
            <a:gdLst/>
            <a:ahLst/>
            <a:cxnLst/>
            <a:rect l="l" t="t" r="r" b="b"/>
            <a:pathLst>
              <a:path w="3891838" h="3254550">
                <a:moveTo>
                  <a:pt x="0" y="0"/>
                </a:moveTo>
                <a:lnTo>
                  <a:pt x="3891838" y="0"/>
                </a:lnTo>
                <a:lnTo>
                  <a:pt x="3891838" y="3254550"/>
                </a:lnTo>
                <a:lnTo>
                  <a:pt x="0" y="325455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836765" y="1815408"/>
            <a:ext cx="6166878" cy="6166878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049435" y="1508281"/>
            <a:ext cx="6705600" cy="6692688"/>
          </a:xfrm>
          <a:custGeom>
            <a:avLst/>
            <a:gdLst/>
            <a:ahLst/>
            <a:cxnLst/>
            <a:rect l="l" t="t" r="r" b="b"/>
            <a:pathLst>
              <a:path w="6431613" h="6431613">
                <a:moveTo>
                  <a:pt x="0" y="0"/>
                </a:moveTo>
                <a:lnTo>
                  <a:pt x="6431612" y="0"/>
                </a:lnTo>
                <a:lnTo>
                  <a:pt x="6431612" y="6431613"/>
                </a:lnTo>
                <a:lnTo>
                  <a:pt x="0" y="643161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TextBox 11"/>
          <p:cNvSpPr txBox="1"/>
          <p:nvPr/>
        </p:nvSpPr>
        <p:spPr>
          <a:xfrm>
            <a:off x="11820122" y="2406472"/>
            <a:ext cx="4200165" cy="4908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00000"/>
                </a:solidFill>
                <a:latin typeface="Basic Sans 2"/>
              </a:rPr>
              <a:t>A game by</a:t>
            </a:r>
          </a:p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00000"/>
                </a:solidFill>
                <a:latin typeface="Basic Sans 3"/>
              </a:rPr>
              <a:t>Nic Cook</a:t>
            </a:r>
          </a:p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00000"/>
                </a:solidFill>
                <a:latin typeface="Basic Sans 3"/>
              </a:rPr>
              <a:t>Hinda Mohamed</a:t>
            </a:r>
          </a:p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00000"/>
                </a:solidFill>
                <a:latin typeface="Basic Sans 3"/>
              </a:rPr>
              <a:t>Kayleigh </a:t>
            </a:r>
            <a:r>
              <a:rPr lang="en-US" sz="3999" dirty="0" err="1">
                <a:solidFill>
                  <a:srgbClr val="000000"/>
                </a:solidFill>
                <a:latin typeface="Basic Sans 3"/>
              </a:rPr>
              <a:t>Roussell</a:t>
            </a:r>
            <a:endParaRPr lang="en-US" sz="3999" dirty="0">
              <a:solidFill>
                <a:srgbClr val="000000"/>
              </a:solidFill>
              <a:latin typeface="Basic Sans 3"/>
            </a:endParaRPr>
          </a:p>
          <a:p>
            <a:pPr algn="ctr">
              <a:lnSpc>
                <a:spcPts val="5599"/>
              </a:lnSpc>
            </a:pPr>
            <a:endParaRPr lang="en-US" sz="3999" dirty="0">
              <a:solidFill>
                <a:srgbClr val="000000"/>
              </a:solidFill>
              <a:latin typeface="Basic Sans 3"/>
            </a:endParaRPr>
          </a:p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00000"/>
                </a:solidFill>
                <a:latin typeface="Basic Sans 2"/>
              </a:rPr>
              <a:t>designed by</a:t>
            </a:r>
          </a:p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00000"/>
                </a:solidFill>
                <a:latin typeface="Basic Sans 3"/>
              </a:rPr>
              <a:t>Dan Farley</a:t>
            </a:r>
          </a:p>
        </p:txBody>
      </p:sp>
      <p:grpSp>
        <p:nvGrpSpPr>
          <p:cNvPr id="14" name="Group 7">
            <a:extLst>
              <a:ext uri="{FF2B5EF4-FFF2-40B4-BE49-F238E27FC236}">
                <a16:creationId xmlns:a16="http://schemas.microsoft.com/office/drawing/2014/main" id="{64FEDD56-5D4B-E53B-A163-707003BB3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567790" y="7282422"/>
            <a:ext cx="6166878" cy="6166878"/>
            <a:chOff x="3125" y="-36419"/>
            <a:chExt cx="812800" cy="812800"/>
          </a:xfrm>
        </p:grpSpPr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8B063062-C5C3-E31C-9376-9A8C7A661E71}"/>
                </a:ext>
              </a:extLst>
            </p:cNvPr>
            <p:cNvSpPr/>
            <p:nvPr/>
          </p:nvSpPr>
          <p:spPr>
            <a:xfrm rot="5400000">
              <a:off x="3125" y="-36419"/>
              <a:ext cx="812800" cy="812800"/>
            </a:xfrm>
            <a:prstGeom prst="pie">
              <a:avLst>
                <a:gd name="adj1" fmla="val 5352332"/>
                <a:gd name="adj2" fmla="val 16238494"/>
              </a:avLst>
            </a:prstGeom>
            <a:solidFill>
              <a:srgbClr val="FFFFFF"/>
            </a:solid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TextBox 9">
              <a:extLst>
                <a:ext uri="{FF2B5EF4-FFF2-40B4-BE49-F238E27FC236}">
                  <a16:creationId xmlns:a16="http://schemas.microsoft.com/office/drawing/2014/main" id="{64EF2549-1E17-718C-2D21-C81F76D50290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pie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3" name="Picture 12" descr="Just Fair logo">
            <a:extLst>
              <a:ext uri="{FF2B5EF4-FFF2-40B4-BE49-F238E27FC236}">
                <a16:creationId xmlns:a16="http://schemas.microsoft.com/office/drawing/2014/main" id="{B4A2CFE2-2A45-BD38-D206-7F3832B8234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671" y="8486428"/>
            <a:ext cx="4673115" cy="15341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 dirty="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 dirty="0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 dirty="0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 dirty="0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 descr="Extract of a structural event card. Title reads: identification at polling stations. Explanatory note below reads: the government has introduced legislation that requires voters to present identification at polling stations in order to vote in local and national elections.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4266" r="-4266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2095" r="-2095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1923" r="-1923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2150" r="-2150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4661" r="-4661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2186" r="-2186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1007" r="-1007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33773" y="719984"/>
            <a:ext cx="11092155" cy="8847033"/>
            <a:chOff x="0" y="0"/>
            <a:chExt cx="2921391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21391" cy="2330083"/>
            </a:xfrm>
            <a:custGeom>
              <a:avLst/>
              <a:gdLst/>
              <a:ahLst/>
              <a:cxnLst/>
              <a:rect l="l" t="t" r="r" b="b"/>
              <a:pathLst>
                <a:path w="2921391" h="2330083">
                  <a:moveTo>
                    <a:pt x="35596" y="0"/>
                  </a:moveTo>
                  <a:lnTo>
                    <a:pt x="2885795" y="0"/>
                  </a:lnTo>
                  <a:cubicBezTo>
                    <a:pt x="2895235" y="0"/>
                    <a:pt x="2904289" y="3750"/>
                    <a:pt x="2910965" y="10426"/>
                  </a:cubicBezTo>
                  <a:cubicBezTo>
                    <a:pt x="2917640" y="17101"/>
                    <a:pt x="2921391" y="26155"/>
                    <a:pt x="2921391" y="35596"/>
                  </a:cubicBezTo>
                  <a:lnTo>
                    <a:pt x="2921391" y="2294487"/>
                  </a:lnTo>
                  <a:cubicBezTo>
                    <a:pt x="2921391" y="2314146"/>
                    <a:pt x="2905454" y="2330083"/>
                    <a:pt x="2885795" y="2330083"/>
                  </a:cubicBezTo>
                  <a:lnTo>
                    <a:pt x="35596" y="2330083"/>
                  </a:lnTo>
                  <a:cubicBezTo>
                    <a:pt x="26155" y="2330083"/>
                    <a:pt x="17101" y="2326332"/>
                    <a:pt x="10426" y="2319657"/>
                  </a:cubicBezTo>
                  <a:cubicBezTo>
                    <a:pt x="3750" y="2312981"/>
                    <a:pt x="0" y="2303927"/>
                    <a:pt x="0" y="2294487"/>
                  </a:cubicBezTo>
                  <a:lnTo>
                    <a:pt x="0" y="35596"/>
                  </a:lnTo>
                  <a:cubicBezTo>
                    <a:pt x="0" y="26155"/>
                    <a:pt x="3750" y="17101"/>
                    <a:pt x="10426" y="10426"/>
                  </a:cubicBezTo>
                  <a:cubicBezTo>
                    <a:pt x="17101" y="3750"/>
                    <a:pt x="26155" y="0"/>
                    <a:pt x="35596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921391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1806419"/>
            <a:ext cx="6533773" cy="7159806"/>
          </a:xfrm>
          <a:custGeom>
            <a:avLst/>
            <a:gdLst/>
            <a:ahLst/>
            <a:cxnLst/>
            <a:rect l="l" t="t" r="r" b="b"/>
            <a:pathLst>
              <a:path w="6533773" h="7159806">
                <a:moveTo>
                  <a:pt x="0" y="0"/>
                </a:moveTo>
                <a:lnTo>
                  <a:pt x="6533773" y="0"/>
                </a:lnTo>
                <a:lnTo>
                  <a:pt x="6533773" y="7159806"/>
                </a:lnTo>
                <a:lnTo>
                  <a:pt x="0" y="71598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6533773" y="1930756"/>
            <a:ext cx="11092155" cy="6425487"/>
            <a:chOff x="0" y="0"/>
            <a:chExt cx="14789540" cy="8567316"/>
          </a:xfrm>
        </p:grpSpPr>
        <p:sp>
          <p:nvSpPr>
            <p:cNvPr id="7" name="TextBox 7"/>
            <p:cNvSpPr txBox="1"/>
            <p:nvPr/>
          </p:nvSpPr>
          <p:spPr>
            <a:xfrm>
              <a:off x="0" y="-152400"/>
              <a:ext cx="14789540" cy="3666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199"/>
                </a:lnSpc>
              </a:pPr>
              <a:r>
                <a:rPr lang="en-US" sz="7999">
                  <a:solidFill>
                    <a:srgbClr val="312F84"/>
                  </a:solidFill>
                  <a:latin typeface="Basic Sans 3"/>
                </a:rPr>
                <a:t>Human Rights: </a:t>
              </a:r>
            </a:p>
            <a:p>
              <a:pPr algn="ctr">
                <a:lnSpc>
                  <a:spcPts val="11199"/>
                </a:lnSpc>
              </a:pPr>
              <a:r>
                <a:rPr lang="en-US" sz="7999">
                  <a:solidFill>
                    <a:srgbClr val="312F84"/>
                  </a:solidFill>
                  <a:latin typeface="Basic Sans 2"/>
                </a:rPr>
                <a:t>Not a Game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915134" y="7117400"/>
              <a:ext cx="12959273" cy="14499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9100"/>
                </a:lnSpc>
                <a:spcBef>
                  <a:spcPct val="0"/>
                </a:spcBef>
              </a:pPr>
              <a:r>
                <a:rPr lang="en-US" sz="6500">
                  <a:solidFill>
                    <a:srgbClr val="312F84"/>
                  </a:solidFill>
                  <a:latin typeface="Basic Sans 2"/>
                </a:rPr>
                <a:t>What did you think?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915134" y="4781078"/>
              <a:ext cx="12959273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00000"/>
                  </a:solidFill>
                  <a:latin typeface="Basic Sans 3"/>
                </a:rPr>
                <a:t>Thanks for playing with us today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7562" y="719984"/>
            <a:ext cx="17023812" cy="8847033"/>
            <a:chOff x="0" y="0"/>
            <a:chExt cx="4483638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83638" cy="2330083"/>
            </a:xfrm>
            <a:custGeom>
              <a:avLst/>
              <a:gdLst/>
              <a:ahLst/>
              <a:cxnLst/>
              <a:rect l="l" t="t" r="r" b="b"/>
              <a:pathLst>
                <a:path w="4483638" h="2330083">
                  <a:moveTo>
                    <a:pt x="23193" y="0"/>
                  </a:moveTo>
                  <a:lnTo>
                    <a:pt x="4460444" y="0"/>
                  </a:lnTo>
                  <a:cubicBezTo>
                    <a:pt x="4466596" y="0"/>
                    <a:pt x="4472495" y="2444"/>
                    <a:pt x="4476845" y="6793"/>
                  </a:cubicBezTo>
                  <a:cubicBezTo>
                    <a:pt x="4481194" y="11143"/>
                    <a:pt x="4483638" y="17042"/>
                    <a:pt x="4483638" y="23193"/>
                  </a:cubicBezTo>
                  <a:lnTo>
                    <a:pt x="4483638" y="2306889"/>
                  </a:lnTo>
                  <a:cubicBezTo>
                    <a:pt x="4483638" y="2313041"/>
                    <a:pt x="4481194" y="2318940"/>
                    <a:pt x="4476845" y="2323290"/>
                  </a:cubicBezTo>
                  <a:cubicBezTo>
                    <a:pt x="4472495" y="2327639"/>
                    <a:pt x="4466596" y="2330083"/>
                    <a:pt x="4460444" y="2330083"/>
                  </a:cubicBezTo>
                  <a:lnTo>
                    <a:pt x="23193" y="2330083"/>
                  </a:lnTo>
                  <a:cubicBezTo>
                    <a:pt x="17042" y="2330083"/>
                    <a:pt x="11143" y="2327639"/>
                    <a:pt x="6793" y="2323290"/>
                  </a:cubicBezTo>
                  <a:cubicBezTo>
                    <a:pt x="2444" y="2318940"/>
                    <a:pt x="0" y="2313041"/>
                    <a:pt x="0" y="2306889"/>
                  </a:cubicBezTo>
                  <a:lnTo>
                    <a:pt x="0" y="23193"/>
                  </a:lnTo>
                  <a:cubicBezTo>
                    <a:pt x="0" y="17042"/>
                    <a:pt x="2444" y="11143"/>
                    <a:pt x="6793" y="6793"/>
                  </a:cubicBezTo>
                  <a:cubicBezTo>
                    <a:pt x="11143" y="2444"/>
                    <a:pt x="17042" y="0"/>
                    <a:pt x="2319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483638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0"/>
            <a:ext cx="1691050" cy="1881823"/>
          </a:xfrm>
          <a:custGeom>
            <a:avLst/>
            <a:gdLst/>
            <a:ahLst/>
            <a:cxnLst/>
            <a:rect l="l" t="t" r="r" b="b"/>
            <a:pathLst>
              <a:path w="1691050" h="1881823">
                <a:moveTo>
                  <a:pt x="0" y="0"/>
                </a:moveTo>
                <a:lnTo>
                  <a:pt x="1691050" y="0"/>
                </a:lnTo>
                <a:lnTo>
                  <a:pt x="1691050" y="1881823"/>
                </a:lnTo>
                <a:lnTo>
                  <a:pt x="0" y="18818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6596950" y="8338077"/>
            <a:ext cx="1691050" cy="1948923"/>
          </a:xfrm>
          <a:custGeom>
            <a:avLst/>
            <a:gdLst/>
            <a:ahLst/>
            <a:cxnLst/>
            <a:rect l="l" t="t" r="r" b="b"/>
            <a:pathLst>
              <a:path w="1691050" h="1948923">
                <a:moveTo>
                  <a:pt x="0" y="0"/>
                </a:moveTo>
                <a:lnTo>
                  <a:pt x="1691050" y="0"/>
                </a:lnTo>
                <a:lnTo>
                  <a:pt x="1691050" y="1948923"/>
                </a:lnTo>
                <a:lnTo>
                  <a:pt x="0" y="19489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/>
          <p:cNvGrpSpPr/>
          <p:nvPr/>
        </p:nvGrpSpPr>
        <p:grpSpPr>
          <a:xfrm>
            <a:off x="1068781" y="1100860"/>
            <a:ext cx="16201374" cy="8085279"/>
            <a:chOff x="0" y="0"/>
            <a:chExt cx="21601832" cy="10780373"/>
          </a:xfrm>
        </p:grpSpPr>
        <p:sp>
          <p:nvSpPr>
            <p:cNvPr id="8" name="TextBox 8"/>
            <p:cNvSpPr txBox="1"/>
            <p:nvPr/>
          </p:nvSpPr>
          <p:spPr>
            <a:xfrm>
              <a:off x="0" y="-152400"/>
              <a:ext cx="21601832" cy="1773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199"/>
                </a:lnSpc>
              </a:pPr>
              <a:r>
                <a:rPr lang="en-US" sz="7999">
                  <a:solidFill>
                    <a:srgbClr val="000000"/>
                  </a:solidFill>
                  <a:latin typeface="Basic Sans 3"/>
                </a:rPr>
                <a:t>More about the Game</a:t>
              </a:r>
            </a:p>
          </p:txBody>
        </p:sp>
        <p:sp>
          <p:nvSpPr>
            <p:cNvPr id="9" name="Freeform 9"/>
            <p:cNvSpPr/>
            <p:nvPr/>
          </p:nvSpPr>
          <p:spPr>
            <a:xfrm>
              <a:off x="6221416" y="1621373"/>
              <a:ext cx="9158999" cy="9158999"/>
            </a:xfrm>
            <a:custGeom>
              <a:avLst/>
              <a:gdLst/>
              <a:ahLst/>
              <a:cxnLst/>
              <a:rect l="l" t="t" r="r" b="b"/>
              <a:pathLst>
                <a:path w="9158999" h="9158999">
                  <a:moveTo>
                    <a:pt x="0" y="0"/>
                  </a:moveTo>
                  <a:lnTo>
                    <a:pt x="9158999" y="0"/>
                  </a:lnTo>
                  <a:lnTo>
                    <a:pt x="9158999" y="9159000"/>
                  </a:lnTo>
                  <a:lnTo>
                    <a:pt x="0" y="9159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57562" y="719984"/>
            <a:ext cx="17023812" cy="8847033"/>
            <a:chOff x="0" y="0"/>
            <a:chExt cx="4483638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83638" cy="2330083"/>
            </a:xfrm>
            <a:custGeom>
              <a:avLst/>
              <a:gdLst/>
              <a:ahLst/>
              <a:cxnLst/>
              <a:rect l="l" t="t" r="r" b="b"/>
              <a:pathLst>
                <a:path w="4483638" h="2330083">
                  <a:moveTo>
                    <a:pt x="23193" y="0"/>
                  </a:moveTo>
                  <a:lnTo>
                    <a:pt x="4460444" y="0"/>
                  </a:lnTo>
                  <a:cubicBezTo>
                    <a:pt x="4466596" y="0"/>
                    <a:pt x="4472495" y="2444"/>
                    <a:pt x="4476845" y="6793"/>
                  </a:cubicBezTo>
                  <a:cubicBezTo>
                    <a:pt x="4481194" y="11143"/>
                    <a:pt x="4483638" y="17042"/>
                    <a:pt x="4483638" y="23193"/>
                  </a:cubicBezTo>
                  <a:lnTo>
                    <a:pt x="4483638" y="2306889"/>
                  </a:lnTo>
                  <a:cubicBezTo>
                    <a:pt x="4483638" y="2313041"/>
                    <a:pt x="4481194" y="2318940"/>
                    <a:pt x="4476845" y="2323290"/>
                  </a:cubicBezTo>
                  <a:cubicBezTo>
                    <a:pt x="4472495" y="2327639"/>
                    <a:pt x="4466596" y="2330083"/>
                    <a:pt x="4460444" y="2330083"/>
                  </a:cubicBezTo>
                  <a:lnTo>
                    <a:pt x="23193" y="2330083"/>
                  </a:lnTo>
                  <a:cubicBezTo>
                    <a:pt x="17042" y="2330083"/>
                    <a:pt x="11143" y="2327639"/>
                    <a:pt x="6793" y="2323290"/>
                  </a:cubicBezTo>
                  <a:cubicBezTo>
                    <a:pt x="2444" y="2318940"/>
                    <a:pt x="0" y="2313041"/>
                    <a:pt x="0" y="2306889"/>
                  </a:cubicBezTo>
                  <a:lnTo>
                    <a:pt x="0" y="23193"/>
                  </a:lnTo>
                  <a:cubicBezTo>
                    <a:pt x="0" y="17042"/>
                    <a:pt x="2444" y="11143"/>
                    <a:pt x="6793" y="6793"/>
                  </a:cubicBezTo>
                  <a:cubicBezTo>
                    <a:pt x="11143" y="2444"/>
                    <a:pt x="17042" y="0"/>
                    <a:pt x="2319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483638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691050" cy="1881823"/>
          </a:xfrm>
          <a:custGeom>
            <a:avLst/>
            <a:gdLst/>
            <a:ahLst/>
            <a:cxnLst/>
            <a:rect l="l" t="t" r="r" b="b"/>
            <a:pathLst>
              <a:path w="1691050" h="1881823">
                <a:moveTo>
                  <a:pt x="0" y="0"/>
                </a:moveTo>
                <a:lnTo>
                  <a:pt x="1691050" y="0"/>
                </a:lnTo>
                <a:lnTo>
                  <a:pt x="1691050" y="1881823"/>
                </a:lnTo>
                <a:lnTo>
                  <a:pt x="0" y="18818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596950" y="8338077"/>
            <a:ext cx="1691050" cy="1948923"/>
          </a:xfrm>
          <a:custGeom>
            <a:avLst/>
            <a:gdLst/>
            <a:ahLst/>
            <a:cxnLst/>
            <a:rect l="l" t="t" r="r" b="b"/>
            <a:pathLst>
              <a:path w="1691050" h="1948923">
                <a:moveTo>
                  <a:pt x="0" y="0"/>
                </a:moveTo>
                <a:lnTo>
                  <a:pt x="1691050" y="0"/>
                </a:lnTo>
                <a:lnTo>
                  <a:pt x="1691050" y="1948923"/>
                </a:lnTo>
                <a:lnTo>
                  <a:pt x="0" y="19489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4" name="Picture 13" descr="A photo of boxes of human rights not a game - black boxes with a yellow sleeve covered in bright shapes">
            <a:extLst>
              <a:ext uri="{FF2B5EF4-FFF2-40B4-BE49-F238E27FC236}">
                <a16:creationId xmlns:a16="http://schemas.microsoft.com/office/drawing/2014/main" id="{9D99396E-45C9-4039-1A5B-E1A3BE6AC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57" y="2830063"/>
            <a:ext cx="11134621" cy="6295845"/>
          </a:xfrm>
          <a:prstGeom prst="cloud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31A642-5971-B1B4-ED61-BD4B0E2F0D10}"/>
              </a:ext>
            </a:extLst>
          </p:cNvPr>
          <p:cNvSpPr txBox="1"/>
          <p:nvPr/>
        </p:nvSpPr>
        <p:spPr>
          <a:xfrm>
            <a:off x="2196879" y="1138232"/>
            <a:ext cx="13894240" cy="1330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 dirty="0">
                <a:solidFill>
                  <a:srgbClr val="2B2E83"/>
                </a:solidFill>
                <a:latin typeface="Basic Sans 3"/>
              </a:rPr>
              <a:t>The team</a:t>
            </a:r>
          </a:p>
        </p:txBody>
      </p:sp>
    </p:spTree>
    <p:extLst>
      <p:ext uri="{BB962C8B-B14F-4D97-AF65-F5344CB8AC3E}">
        <p14:creationId xmlns:p14="http://schemas.microsoft.com/office/powerpoint/2010/main" val="375264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57562" y="719984"/>
            <a:ext cx="17023812" cy="8847033"/>
            <a:chOff x="0" y="0"/>
            <a:chExt cx="4483638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83638" cy="2330083"/>
            </a:xfrm>
            <a:custGeom>
              <a:avLst/>
              <a:gdLst/>
              <a:ahLst/>
              <a:cxnLst/>
              <a:rect l="l" t="t" r="r" b="b"/>
              <a:pathLst>
                <a:path w="4483638" h="2330083">
                  <a:moveTo>
                    <a:pt x="23193" y="0"/>
                  </a:moveTo>
                  <a:lnTo>
                    <a:pt x="4460444" y="0"/>
                  </a:lnTo>
                  <a:cubicBezTo>
                    <a:pt x="4466596" y="0"/>
                    <a:pt x="4472495" y="2444"/>
                    <a:pt x="4476845" y="6793"/>
                  </a:cubicBezTo>
                  <a:cubicBezTo>
                    <a:pt x="4481194" y="11143"/>
                    <a:pt x="4483638" y="17042"/>
                    <a:pt x="4483638" y="23193"/>
                  </a:cubicBezTo>
                  <a:lnTo>
                    <a:pt x="4483638" y="2306889"/>
                  </a:lnTo>
                  <a:cubicBezTo>
                    <a:pt x="4483638" y="2313041"/>
                    <a:pt x="4481194" y="2318940"/>
                    <a:pt x="4476845" y="2323290"/>
                  </a:cubicBezTo>
                  <a:cubicBezTo>
                    <a:pt x="4472495" y="2327639"/>
                    <a:pt x="4466596" y="2330083"/>
                    <a:pt x="4460444" y="2330083"/>
                  </a:cubicBezTo>
                  <a:lnTo>
                    <a:pt x="23193" y="2330083"/>
                  </a:lnTo>
                  <a:cubicBezTo>
                    <a:pt x="17042" y="2330083"/>
                    <a:pt x="11143" y="2327639"/>
                    <a:pt x="6793" y="2323290"/>
                  </a:cubicBezTo>
                  <a:cubicBezTo>
                    <a:pt x="2444" y="2318940"/>
                    <a:pt x="0" y="2313041"/>
                    <a:pt x="0" y="2306889"/>
                  </a:cubicBezTo>
                  <a:lnTo>
                    <a:pt x="0" y="23193"/>
                  </a:lnTo>
                  <a:cubicBezTo>
                    <a:pt x="0" y="17042"/>
                    <a:pt x="2444" y="11143"/>
                    <a:pt x="6793" y="6793"/>
                  </a:cubicBezTo>
                  <a:cubicBezTo>
                    <a:pt x="11143" y="2444"/>
                    <a:pt x="17042" y="0"/>
                    <a:pt x="2319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483638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43313" y="923925"/>
            <a:ext cx="16201374" cy="15978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000" dirty="0">
                <a:solidFill>
                  <a:srgbClr val="000000"/>
                </a:solidFill>
                <a:latin typeface="Basic Sans 3"/>
              </a:rPr>
              <a:t>This game talks about </a:t>
            </a:r>
          </a:p>
          <a:p>
            <a:pPr algn="ctr"/>
            <a:r>
              <a:rPr lang="en-US" sz="4800" dirty="0">
                <a:solidFill>
                  <a:srgbClr val="2B2E83"/>
                </a:solidFill>
                <a:latin typeface="Basic Sans 2"/>
              </a:rPr>
              <a:t>economic, social and cultural rights</a:t>
            </a:r>
          </a:p>
        </p:txBody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691050" cy="1881823"/>
          </a:xfrm>
          <a:custGeom>
            <a:avLst/>
            <a:gdLst/>
            <a:ahLst/>
            <a:cxnLst/>
            <a:rect l="l" t="t" r="r" b="b"/>
            <a:pathLst>
              <a:path w="1691050" h="1881823">
                <a:moveTo>
                  <a:pt x="0" y="0"/>
                </a:moveTo>
                <a:lnTo>
                  <a:pt x="1691050" y="0"/>
                </a:lnTo>
                <a:lnTo>
                  <a:pt x="1691050" y="1881823"/>
                </a:lnTo>
                <a:lnTo>
                  <a:pt x="0" y="18818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596950" y="8338077"/>
            <a:ext cx="1691050" cy="1948923"/>
          </a:xfrm>
          <a:custGeom>
            <a:avLst/>
            <a:gdLst/>
            <a:ahLst/>
            <a:cxnLst/>
            <a:rect l="l" t="t" r="r" b="b"/>
            <a:pathLst>
              <a:path w="1691050" h="1948923">
                <a:moveTo>
                  <a:pt x="0" y="0"/>
                </a:moveTo>
                <a:lnTo>
                  <a:pt x="1691050" y="0"/>
                </a:lnTo>
                <a:lnTo>
                  <a:pt x="1691050" y="1948923"/>
                </a:lnTo>
                <a:lnTo>
                  <a:pt x="0" y="19489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2" name="Online Media 11" title="Our everyday rights">
            <a:hlinkClick r:id="" action="ppaction://media"/>
            <a:extLst>
              <a:ext uri="{FF2B5EF4-FFF2-40B4-BE49-F238E27FC236}">
                <a16:creationId xmlns:a16="http://schemas.microsoft.com/office/drawing/2014/main" id="{63276737-E24B-85F0-A1D8-1F914107BDC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073468" y="2563517"/>
            <a:ext cx="12192000" cy="6883400"/>
          </a:xfrm>
          <a:prstGeom prst="rect">
            <a:avLst/>
          </a:prstGeom>
        </p:spPr>
      </p:pic>
      <p:grpSp>
        <p:nvGrpSpPr>
          <p:cNvPr id="5" name="Group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-641648">
            <a:off x="601842" y="5891273"/>
            <a:ext cx="3165268" cy="4176412"/>
            <a:chOff x="0" y="0"/>
            <a:chExt cx="6281420" cy="8288020"/>
          </a:xfrm>
        </p:grpSpPr>
        <p:sp>
          <p:nvSpPr>
            <p:cNvPr id="6" name="Freeform 6"/>
            <p:cNvSpPr/>
            <p:nvPr/>
          </p:nvSpPr>
          <p:spPr>
            <a:xfrm>
              <a:off x="528320" y="443230"/>
              <a:ext cx="5753100" cy="7366000"/>
            </a:xfrm>
            <a:custGeom>
              <a:avLst/>
              <a:gdLst/>
              <a:ahLst/>
              <a:cxnLst/>
              <a:rect l="l" t="t" r="r" b="b"/>
              <a:pathLst>
                <a:path w="5753100" h="7366000">
                  <a:moveTo>
                    <a:pt x="0" y="0"/>
                  </a:moveTo>
                  <a:lnTo>
                    <a:pt x="5753100" y="0"/>
                  </a:lnTo>
                  <a:lnTo>
                    <a:pt x="5753100" y="7366000"/>
                  </a:lnTo>
                  <a:lnTo>
                    <a:pt x="0" y="7366000"/>
                  </a:lnTo>
                  <a:cubicBezTo>
                    <a:pt x="0" y="73660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3A6E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0" y="709930"/>
              <a:ext cx="6069330" cy="7578090"/>
            </a:xfrm>
            <a:custGeom>
              <a:avLst/>
              <a:gdLst/>
              <a:ahLst/>
              <a:cxnLst/>
              <a:rect l="l" t="t" r="r" b="b"/>
              <a:pathLst>
                <a:path w="6069330" h="7578090">
                  <a:moveTo>
                    <a:pt x="6069330" y="7358380"/>
                  </a:moveTo>
                  <a:lnTo>
                    <a:pt x="1061720" y="7578090"/>
                  </a:lnTo>
                  <a:lnTo>
                    <a:pt x="130810" y="3244850"/>
                  </a:lnTo>
                  <a:lnTo>
                    <a:pt x="0" y="250190"/>
                  </a:lnTo>
                  <a:lnTo>
                    <a:pt x="5748020" y="0"/>
                  </a:lnTo>
                  <a:lnTo>
                    <a:pt x="6069330" y="7358380"/>
                  </a:lnTo>
                  <a:close/>
                </a:path>
              </a:pathLst>
            </a:custGeom>
            <a:blipFill>
              <a:blip r:embed="rId6"/>
              <a:stretch>
                <a:fillRect t="-7736" b="-773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130810" y="0"/>
              <a:ext cx="6150610" cy="8288020"/>
            </a:xfrm>
            <a:custGeom>
              <a:avLst/>
              <a:gdLst/>
              <a:ahLst/>
              <a:cxnLst/>
              <a:rect l="l" t="t" r="r" b="b"/>
              <a:pathLst>
                <a:path w="6150610" h="8288020">
                  <a:moveTo>
                    <a:pt x="397510" y="443230"/>
                  </a:moveTo>
                  <a:lnTo>
                    <a:pt x="5617210" y="709930"/>
                  </a:lnTo>
                  <a:lnTo>
                    <a:pt x="397510" y="937260"/>
                  </a:lnTo>
                  <a:cubicBezTo>
                    <a:pt x="397510" y="937260"/>
                    <a:pt x="397510" y="443230"/>
                    <a:pt x="397510" y="443230"/>
                  </a:cubicBezTo>
                  <a:close/>
                  <a:moveTo>
                    <a:pt x="1990090" y="0"/>
                  </a:moveTo>
                  <a:lnTo>
                    <a:pt x="1990090" y="443230"/>
                  </a:lnTo>
                  <a:lnTo>
                    <a:pt x="6150610" y="443230"/>
                  </a:lnTo>
                  <a:lnTo>
                    <a:pt x="1990090" y="0"/>
                  </a:lnTo>
                  <a:close/>
                  <a:moveTo>
                    <a:pt x="363220" y="5645150"/>
                  </a:moveTo>
                  <a:lnTo>
                    <a:pt x="316230" y="7640320"/>
                  </a:lnTo>
                  <a:lnTo>
                    <a:pt x="797560" y="7669530"/>
                  </a:lnTo>
                  <a:lnTo>
                    <a:pt x="687070" y="7153910"/>
                  </a:lnTo>
                  <a:lnTo>
                    <a:pt x="930910" y="8288020"/>
                  </a:lnTo>
                  <a:lnTo>
                    <a:pt x="2112010" y="7932420"/>
                  </a:lnTo>
                  <a:lnTo>
                    <a:pt x="0" y="3954780"/>
                  </a:lnTo>
                  <a:lnTo>
                    <a:pt x="363220" y="5645150"/>
                  </a:lnTo>
                  <a:close/>
                </a:path>
              </a:pathLst>
            </a:custGeom>
            <a:solidFill>
              <a:srgbClr val="3A5DAA"/>
            </a:solid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1984" y="719984"/>
            <a:ext cx="17024032" cy="8847033"/>
            <a:chOff x="0" y="0"/>
            <a:chExt cx="4483696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83696" cy="2330083"/>
            </a:xfrm>
            <a:custGeom>
              <a:avLst/>
              <a:gdLst/>
              <a:ahLst/>
              <a:cxnLst/>
              <a:rect l="l" t="t" r="r" b="b"/>
              <a:pathLst>
                <a:path w="4483696" h="2330083">
                  <a:moveTo>
                    <a:pt x="23193" y="0"/>
                  </a:moveTo>
                  <a:lnTo>
                    <a:pt x="4460503" y="0"/>
                  </a:lnTo>
                  <a:cubicBezTo>
                    <a:pt x="4466654" y="0"/>
                    <a:pt x="4472553" y="2444"/>
                    <a:pt x="4476903" y="6793"/>
                  </a:cubicBezTo>
                  <a:cubicBezTo>
                    <a:pt x="4481252" y="11143"/>
                    <a:pt x="4483696" y="17042"/>
                    <a:pt x="4483696" y="23193"/>
                  </a:cubicBezTo>
                  <a:lnTo>
                    <a:pt x="4483696" y="2306890"/>
                  </a:lnTo>
                  <a:cubicBezTo>
                    <a:pt x="4483696" y="2319699"/>
                    <a:pt x="4473312" y="2330083"/>
                    <a:pt x="4460503" y="2330083"/>
                  </a:cubicBezTo>
                  <a:lnTo>
                    <a:pt x="23193" y="2330083"/>
                  </a:lnTo>
                  <a:cubicBezTo>
                    <a:pt x="10384" y="2330083"/>
                    <a:pt x="0" y="2319699"/>
                    <a:pt x="0" y="2306890"/>
                  </a:cubicBezTo>
                  <a:lnTo>
                    <a:pt x="0" y="23193"/>
                  </a:lnTo>
                  <a:cubicBezTo>
                    <a:pt x="0" y="10384"/>
                    <a:pt x="10384" y="0"/>
                    <a:pt x="2319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483696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150610" y="1252532"/>
            <a:ext cx="15986780" cy="7781935"/>
            <a:chOff x="0" y="0"/>
            <a:chExt cx="21315707" cy="10375914"/>
          </a:xfrm>
        </p:grpSpPr>
        <p:sp>
          <p:nvSpPr>
            <p:cNvPr id="6" name="TextBox 6"/>
            <p:cNvSpPr txBox="1"/>
            <p:nvPr/>
          </p:nvSpPr>
          <p:spPr>
            <a:xfrm>
              <a:off x="1395026" y="-152400"/>
              <a:ext cx="18525654" cy="1773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199"/>
                </a:lnSpc>
              </a:pPr>
              <a:r>
                <a:rPr lang="en-US" sz="7999" dirty="0">
                  <a:solidFill>
                    <a:srgbClr val="2B2E83"/>
                  </a:solidFill>
                  <a:latin typeface="Basic Sans 3"/>
                </a:rPr>
                <a:t>Human Rights: Not a Game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984958" y="1872198"/>
              <a:ext cx="19345790" cy="65648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899"/>
                </a:lnSpc>
              </a:pPr>
              <a:r>
                <a:rPr lang="en-US" sz="3499" dirty="0">
                  <a:solidFill>
                    <a:srgbClr val="000000"/>
                  </a:solidFill>
                  <a:latin typeface="Basic Sans 3"/>
                </a:rPr>
                <a:t>The game comes from our work developing our understanding of </a:t>
              </a:r>
              <a:r>
                <a:rPr lang="en-US" sz="3499" u="sng" dirty="0">
                  <a:solidFill>
                    <a:srgbClr val="2B2E83"/>
                  </a:solidFill>
                  <a:latin typeface="Basic Sans 3"/>
                </a:rPr>
                <a:t>economic, social and cultural rights</a:t>
              </a:r>
              <a:r>
                <a:rPr lang="en-US" sz="3499" dirty="0">
                  <a:solidFill>
                    <a:srgbClr val="2B2E83"/>
                  </a:solidFill>
                  <a:latin typeface="Basic Sans 3"/>
                </a:rPr>
                <a:t> </a:t>
              </a:r>
              <a:r>
                <a:rPr lang="en-US" sz="3499" dirty="0">
                  <a:solidFill>
                    <a:srgbClr val="000000"/>
                  </a:solidFill>
                  <a:latin typeface="Basic Sans 3"/>
                </a:rPr>
                <a:t>and devising ways of using </a:t>
              </a:r>
              <a:r>
                <a:rPr lang="en-US" sz="3499" u="sng" dirty="0">
                  <a:solidFill>
                    <a:srgbClr val="2B2E83"/>
                  </a:solidFill>
                  <a:latin typeface="Basic Sans 3"/>
                </a:rPr>
                <a:t>rights-based approaches</a:t>
              </a:r>
              <a:r>
                <a:rPr lang="en-US" sz="3499" dirty="0">
                  <a:solidFill>
                    <a:srgbClr val="000000"/>
                  </a:solidFill>
                  <a:latin typeface="Basic Sans 3"/>
                </a:rPr>
                <a:t> as grassroots activists. </a:t>
              </a:r>
            </a:p>
            <a:p>
              <a:pPr algn="ctr">
                <a:lnSpc>
                  <a:spcPts val="2520"/>
                </a:lnSpc>
              </a:pPr>
              <a:endParaRPr lang="en-US" sz="3499" dirty="0">
                <a:solidFill>
                  <a:srgbClr val="000000"/>
                </a:solidFill>
                <a:latin typeface="Basic Sans 3"/>
              </a:endParaRPr>
            </a:p>
            <a:p>
              <a:pPr algn="ctr">
                <a:lnSpc>
                  <a:spcPts val="4899"/>
                </a:lnSpc>
              </a:pPr>
              <a:r>
                <a:rPr lang="en-US" sz="3499" dirty="0">
                  <a:solidFill>
                    <a:srgbClr val="000000"/>
                  </a:solidFill>
                  <a:latin typeface="Basic Sans 3"/>
                </a:rPr>
                <a:t>In this work, we saw how our ability to claim our rights was impacted by our experiences of economic, social and cultural barriers.</a:t>
              </a:r>
            </a:p>
            <a:p>
              <a:pPr algn="ctr">
                <a:lnSpc>
                  <a:spcPts val="2520"/>
                </a:lnSpc>
              </a:pPr>
              <a:endParaRPr lang="en-US" sz="3499" dirty="0">
                <a:solidFill>
                  <a:srgbClr val="000000"/>
                </a:solidFill>
                <a:latin typeface="Basic Sans 3"/>
              </a:endParaRPr>
            </a:p>
            <a:p>
              <a:pPr algn="ctr">
                <a:lnSpc>
                  <a:spcPts val="4899"/>
                </a:lnSpc>
              </a:pPr>
              <a:r>
                <a:rPr lang="en-US" sz="3499" dirty="0">
                  <a:solidFill>
                    <a:srgbClr val="000000"/>
                  </a:solidFill>
                  <a:latin typeface="Basic Sans 3"/>
                </a:rPr>
                <a:t>We designed a game to help all of us to understand and access human rights - without jargon - so we can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602140"/>
              <a:ext cx="21315707" cy="1773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199"/>
                </a:lnSpc>
              </a:pPr>
              <a:r>
                <a:rPr lang="en-US" sz="7999" dirty="0">
                  <a:solidFill>
                    <a:srgbClr val="2B2E83"/>
                  </a:solidFill>
                  <a:latin typeface="Basic Sans 3"/>
                </a:rPr>
                <a:t>Claim the right to talk about rights</a:t>
              </a:r>
            </a:p>
          </p:txBody>
        </p:sp>
      </p:grp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381000" y="-266700"/>
            <a:ext cx="1691050" cy="1881823"/>
          </a:xfrm>
          <a:custGeom>
            <a:avLst/>
            <a:gdLst/>
            <a:ahLst/>
            <a:cxnLst/>
            <a:rect l="l" t="t" r="r" b="b"/>
            <a:pathLst>
              <a:path w="1691050" h="1881823">
                <a:moveTo>
                  <a:pt x="0" y="0"/>
                </a:moveTo>
                <a:lnTo>
                  <a:pt x="1691050" y="0"/>
                </a:lnTo>
                <a:lnTo>
                  <a:pt x="1691050" y="1881823"/>
                </a:lnTo>
                <a:lnTo>
                  <a:pt x="0" y="18818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825550" y="8680977"/>
            <a:ext cx="1691050" cy="1948923"/>
          </a:xfrm>
          <a:custGeom>
            <a:avLst/>
            <a:gdLst/>
            <a:ahLst/>
            <a:cxnLst/>
            <a:rect l="l" t="t" r="r" b="b"/>
            <a:pathLst>
              <a:path w="1691050" h="1948923">
                <a:moveTo>
                  <a:pt x="0" y="0"/>
                </a:moveTo>
                <a:lnTo>
                  <a:pt x="1691050" y="0"/>
                </a:lnTo>
                <a:lnTo>
                  <a:pt x="1691050" y="1948923"/>
                </a:lnTo>
                <a:lnTo>
                  <a:pt x="0" y="19489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2" name="Graphic 11" descr="Open quotation mark with solid fill">
            <a:extLst>
              <a:ext uri="{FF2B5EF4-FFF2-40B4-BE49-F238E27FC236}">
                <a16:creationId xmlns:a16="http://schemas.microsoft.com/office/drawing/2014/main" id="{F92AA8F3-1873-15DB-5D7E-47ACD7AE2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022" y="7580311"/>
            <a:ext cx="914400" cy="914400"/>
          </a:xfrm>
          <a:prstGeom prst="rect">
            <a:avLst/>
          </a:prstGeom>
        </p:spPr>
      </p:pic>
      <p:pic>
        <p:nvPicPr>
          <p:cNvPr id="13" name="Graphic 12" descr="Open quotation mark with solid fill">
            <a:extLst>
              <a:ext uri="{FF2B5EF4-FFF2-40B4-BE49-F238E27FC236}">
                <a16:creationId xmlns:a16="http://schemas.microsoft.com/office/drawing/2014/main" id="{6041C5C3-E68B-DEB3-7A7D-9A1F61EAC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6809720" y="7582108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06489" y="719984"/>
            <a:ext cx="11657035" cy="8847033"/>
            <a:chOff x="0" y="0"/>
            <a:chExt cx="3070166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70166" cy="2330083"/>
            </a:xfrm>
            <a:custGeom>
              <a:avLst/>
              <a:gdLst/>
              <a:ahLst/>
              <a:cxnLst/>
              <a:rect l="l" t="t" r="r" b="b"/>
              <a:pathLst>
                <a:path w="3070166" h="2330083">
                  <a:moveTo>
                    <a:pt x="33871" y="0"/>
                  </a:moveTo>
                  <a:lnTo>
                    <a:pt x="3036295" y="0"/>
                  </a:lnTo>
                  <a:cubicBezTo>
                    <a:pt x="3045278" y="0"/>
                    <a:pt x="3053893" y="3569"/>
                    <a:pt x="3060245" y="9921"/>
                  </a:cubicBezTo>
                  <a:cubicBezTo>
                    <a:pt x="3066597" y="16273"/>
                    <a:pt x="3070166" y="24888"/>
                    <a:pt x="3070166" y="33871"/>
                  </a:cubicBezTo>
                  <a:lnTo>
                    <a:pt x="3070166" y="2296212"/>
                  </a:lnTo>
                  <a:cubicBezTo>
                    <a:pt x="3070166" y="2314918"/>
                    <a:pt x="3055001" y="2330083"/>
                    <a:pt x="3036295" y="2330083"/>
                  </a:cubicBezTo>
                  <a:lnTo>
                    <a:pt x="33871" y="2330083"/>
                  </a:lnTo>
                  <a:cubicBezTo>
                    <a:pt x="24888" y="2330083"/>
                    <a:pt x="16273" y="2326514"/>
                    <a:pt x="9921" y="2320162"/>
                  </a:cubicBezTo>
                  <a:cubicBezTo>
                    <a:pt x="3569" y="2313810"/>
                    <a:pt x="0" y="2305195"/>
                    <a:pt x="0" y="2296212"/>
                  </a:cubicBezTo>
                  <a:lnTo>
                    <a:pt x="0" y="33871"/>
                  </a:lnTo>
                  <a:cubicBezTo>
                    <a:pt x="0" y="24888"/>
                    <a:pt x="3569" y="16273"/>
                    <a:pt x="9921" y="9921"/>
                  </a:cubicBezTo>
                  <a:cubicBezTo>
                    <a:pt x="16273" y="3569"/>
                    <a:pt x="24888" y="0"/>
                    <a:pt x="3387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070166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4475" y="719984"/>
            <a:ext cx="5187422" cy="8847033"/>
            <a:chOff x="0" y="0"/>
            <a:chExt cx="1366235" cy="233008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66235" cy="2330083"/>
            </a:xfrm>
            <a:custGeom>
              <a:avLst/>
              <a:gdLst/>
              <a:ahLst/>
              <a:cxnLst/>
              <a:rect l="l" t="t" r="r" b="b"/>
              <a:pathLst>
                <a:path w="1366235" h="2330083">
                  <a:moveTo>
                    <a:pt x="76114" y="0"/>
                  </a:moveTo>
                  <a:lnTo>
                    <a:pt x="1290120" y="0"/>
                  </a:lnTo>
                  <a:cubicBezTo>
                    <a:pt x="1332157" y="0"/>
                    <a:pt x="1366235" y="34078"/>
                    <a:pt x="1366235" y="76114"/>
                  </a:cubicBezTo>
                  <a:lnTo>
                    <a:pt x="1366235" y="2253968"/>
                  </a:lnTo>
                  <a:cubicBezTo>
                    <a:pt x="1366235" y="2296005"/>
                    <a:pt x="1332157" y="2330083"/>
                    <a:pt x="1290120" y="2330083"/>
                  </a:cubicBezTo>
                  <a:lnTo>
                    <a:pt x="76114" y="2330083"/>
                  </a:lnTo>
                  <a:cubicBezTo>
                    <a:pt x="34078" y="2330083"/>
                    <a:pt x="0" y="2296005"/>
                    <a:pt x="0" y="2253968"/>
                  </a:cubicBezTo>
                  <a:lnTo>
                    <a:pt x="0" y="76114"/>
                  </a:lnTo>
                  <a:cubicBezTo>
                    <a:pt x="0" y="34078"/>
                    <a:pt x="34078" y="0"/>
                    <a:pt x="7611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1366235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 descr="Illustration of a character card for the game"/>
          <p:cNvGrpSpPr/>
          <p:nvPr/>
        </p:nvGrpSpPr>
        <p:grpSpPr>
          <a:xfrm>
            <a:off x="840664" y="1169352"/>
            <a:ext cx="4245287" cy="5739978"/>
            <a:chOff x="0" y="0"/>
            <a:chExt cx="812800" cy="109897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1098973"/>
            </a:xfrm>
            <a:custGeom>
              <a:avLst/>
              <a:gdLst/>
              <a:ahLst/>
              <a:cxnLst/>
              <a:rect l="l" t="t" r="r" b="b"/>
              <a:pathLst>
                <a:path w="812800" h="1098973">
                  <a:moveTo>
                    <a:pt x="41944" y="0"/>
                  </a:moveTo>
                  <a:lnTo>
                    <a:pt x="770856" y="0"/>
                  </a:lnTo>
                  <a:cubicBezTo>
                    <a:pt x="794021" y="0"/>
                    <a:pt x="812800" y="18779"/>
                    <a:pt x="812800" y="41944"/>
                  </a:cubicBezTo>
                  <a:lnTo>
                    <a:pt x="812800" y="1057029"/>
                  </a:lnTo>
                  <a:cubicBezTo>
                    <a:pt x="812800" y="1080194"/>
                    <a:pt x="794021" y="1098973"/>
                    <a:pt x="770856" y="1098973"/>
                  </a:cubicBezTo>
                  <a:lnTo>
                    <a:pt x="41944" y="1098973"/>
                  </a:lnTo>
                  <a:cubicBezTo>
                    <a:pt x="18779" y="1098973"/>
                    <a:pt x="0" y="1080194"/>
                    <a:pt x="0" y="1057029"/>
                  </a:cubicBezTo>
                  <a:lnTo>
                    <a:pt x="0" y="41944"/>
                  </a:lnTo>
                  <a:cubicBezTo>
                    <a:pt x="0" y="18779"/>
                    <a:pt x="18779" y="0"/>
                    <a:pt x="41944" y="0"/>
                  </a:cubicBezTo>
                  <a:close/>
                </a:path>
              </a:pathLst>
            </a:custGeom>
            <a:blipFill>
              <a:blip r:embed="rId2"/>
              <a:stretch>
                <a:fillRect t="-1015" b="-1015"/>
              </a:stretch>
            </a:blipFill>
            <a:ln w="38100" cap="rnd">
              <a:solidFill>
                <a:srgbClr val="2F2F82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" name="Group 10" descr="A blank character card. There are spaces for the following: character name, age, Disability, gender expression, relationship status, pregnancy, ethnic group, religion/belief, sex, sexual orientation, political opinion, carer status, socio-economic status, and relationship style."/>
          <p:cNvGrpSpPr/>
          <p:nvPr/>
        </p:nvGrpSpPr>
        <p:grpSpPr>
          <a:xfrm>
            <a:off x="1162050" y="3506579"/>
            <a:ext cx="4253971" cy="5751721"/>
            <a:chOff x="0" y="0"/>
            <a:chExt cx="812800" cy="109897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1098973"/>
            </a:xfrm>
            <a:custGeom>
              <a:avLst/>
              <a:gdLst/>
              <a:ahLst/>
              <a:cxnLst/>
              <a:rect l="l" t="t" r="r" b="b"/>
              <a:pathLst>
                <a:path w="812800" h="1098973">
                  <a:moveTo>
                    <a:pt x="41858" y="0"/>
                  </a:moveTo>
                  <a:lnTo>
                    <a:pt x="770942" y="0"/>
                  </a:lnTo>
                  <a:cubicBezTo>
                    <a:pt x="794059" y="0"/>
                    <a:pt x="812800" y="18741"/>
                    <a:pt x="812800" y="41858"/>
                  </a:cubicBezTo>
                  <a:lnTo>
                    <a:pt x="812800" y="1057114"/>
                  </a:lnTo>
                  <a:cubicBezTo>
                    <a:pt x="812800" y="1080232"/>
                    <a:pt x="794059" y="1098973"/>
                    <a:pt x="770942" y="1098973"/>
                  </a:cubicBezTo>
                  <a:lnTo>
                    <a:pt x="41858" y="1098973"/>
                  </a:lnTo>
                  <a:cubicBezTo>
                    <a:pt x="18741" y="1098973"/>
                    <a:pt x="0" y="1080232"/>
                    <a:pt x="0" y="1057114"/>
                  </a:cubicBezTo>
                  <a:lnTo>
                    <a:pt x="0" y="41858"/>
                  </a:lnTo>
                  <a:cubicBezTo>
                    <a:pt x="0" y="18741"/>
                    <a:pt x="18741" y="0"/>
                    <a:pt x="41858" y="0"/>
                  </a:cubicBezTo>
                  <a:close/>
                </a:path>
              </a:pathLst>
            </a:custGeom>
            <a:blipFill>
              <a:blip r:embed="rId3"/>
              <a:stretch>
                <a:fillRect t="-480" b="-480"/>
              </a:stretch>
            </a:blipFill>
            <a:ln w="38100" cap="rnd">
              <a:solidFill>
                <a:srgbClr val="2F2F82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6354393" y="1074102"/>
            <a:ext cx="11161228" cy="8043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59"/>
              </a:lnSpc>
            </a:pPr>
            <a:r>
              <a:rPr lang="en-US" sz="4399" dirty="0">
                <a:solidFill>
                  <a:srgbClr val="000000"/>
                </a:solidFill>
                <a:latin typeface="Basic Sans 3"/>
              </a:rPr>
              <a:t>Take a look at your ‘Character Card’.</a:t>
            </a:r>
          </a:p>
          <a:p>
            <a:pPr>
              <a:lnSpc>
                <a:spcPts val="6159"/>
              </a:lnSpc>
            </a:pPr>
            <a:r>
              <a:rPr lang="en-US" sz="4399" dirty="0">
                <a:solidFill>
                  <a:srgbClr val="000000"/>
                </a:solidFill>
                <a:latin typeface="Basic Sans 3"/>
              </a:rPr>
              <a:t>In small groups, introduce your characters.</a:t>
            </a:r>
          </a:p>
          <a:p>
            <a:pPr>
              <a:lnSpc>
                <a:spcPts val="6999"/>
              </a:lnSpc>
            </a:pPr>
            <a:r>
              <a:rPr lang="en-US" sz="4999" dirty="0">
                <a:solidFill>
                  <a:srgbClr val="2B2E83"/>
                </a:solidFill>
                <a:latin typeface="Basic Sans 2"/>
              </a:rPr>
              <a:t>This is your community. </a:t>
            </a:r>
          </a:p>
          <a:p>
            <a:pPr>
              <a:lnSpc>
                <a:spcPts val="4899"/>
              </a:lnSpc>
            </a:pPr>
            <a:endParaRPr lang="en-US" sz="4999" dirty="0">
              <a:solidFill>
                <a:srgbClr val="2B2E83"/>
              </a:solidFill>
              <a:latin typeface="Basic Sans 2"/>
            </a:endParaRPr>
          </a:p>
          <a:p>
            <a:pPr>
              <a:lnSpc>
                <a:spcPts val="6160"/>
              </a:lnSpc>
            </a:pPr>
            <a:r>
              <a:rPr lang="en-US" sz="4400" dirty="0">
                <a:solidFill>
                  <a:srgbClr val="000000"/>
                </a:solidFill>
                <a:latin typeface="Basic Sans 3"/>
              </a:rPr>
              <a:t>During this game, different events will occur that will impact your community in different ways. </a:t>
            </a:r>
          </a:p>
          <a:p>
            <a:pPr>
              <a:lnSpc>
                <a:spcPts val="6999"/>
              </a:lnSpc>
            </a:pPr>
            <a:r>
              <a:rPr lang="en-US" sz="4999" dirty="0">
                <a:solidFill>
                  <a:srgbClr val="2F2F82"/>
                </a:solidFill>
                <a:latin typeface="Basic Sans 2"/>
              </a:rPr>
              <a:t>Your aim is to claim your rights, so you can ride out these events and win a better future for all.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06489" y="719984"/>
            <a:ext cx="11657035" cy="8847033"/>
            <a:chOff x="0" y="0"/>
            <a:chExt cx="3070166" cy="23300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70166" cy="2330083"/>
            </a:xfrm>
            <a:custGeom>
              <a:avLst/>
              <a:gdLst/>
              <a:ahLst/>
              <a:cxnLst/>
              <a:rect l="l" t="t" r="r" b="b"/>
              <a:pathLst>
                <a:path w="3070166" h="2330083">
                  <a:moveTo>
                    <a:pt x="33871" y="0"/>
                  </a:moveTo>
                  <a:lnTo>
                    <a:pt x="3036295" y="0"/>
                  </a:lnTo>
                  <a:cubicBezTo>
                    <a:pt x="3045278" y="0"/>
                    <a:pt x="3053893" y="3569"/>
                    <a:pt x="3060245" y="9921"/>
                  </a:cubicBezTo>
                  <a:cubicBezTo>
                    <a:pt x="3066597" y="16273"/>
                    <a:pt x="3070166" y="24888"/>
                    <a:pt x="3070166" y="33871"/>
                  </a:cubicBezTo>
                  <a:lnTo>
                    <a:pt x="3070166" y="2296212"/>
                  </a:lnTo>
                  <a:cubicBezTo>
                    <a:pt x="3070166" y="2314918"/>
                    <a:pt x="3055001" y="2330083"/>
                    <a:pt x="3036295" y="2330083"/>
                  </a:cubicBezTo>
                  <a:lnTo>
                    <a:pt x="33871" y="2330083"/>
                  </a:lnTo>
                  <a:cubicBezTo>
                    <a:pt x="24888" y="2330083"/>
                    <a:pt x="16273" y="2326514"/>
                    <a:pt x="9921" y="2320162"/>
                  </a:cubicBezTo>
                  <a:cubicBezTo>
                    <a:pt x="3569" y="2313810"/>
                    <a:pt x="0" y="2305195"/>
                    <a:pt x="0" y="2296212"/>
                  </a:cubicBezTo>
                  <a:lnTo>
                    <a:pt x="0" y="33871"/>
                  </a:lnTo>
                  <a:cubicBezTo>
                    <a:pt x="0" y="24888"/>
                    <a:pt x="3569" y="16273"/>
                    <a:pt x="9921" y="9921"/>
                  </a:cubicBezTo>
                  <a:cubicBezTo>
                    <a:pt x="16273" y="3569"/>
                    <a:pt x="24888" y="0"/>
                    <a:pt x="3387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070166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4475" y="719984"/>
            <a:ext cx="5187422" cy="8847033"/>
            <a:chOff x="0" y="0"/>
            <a:chExt cx="1366235" cy="233008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66235" cy="2330083"/>
            </a:xfrm>
            <a:custGeom>
              <a:avLst/>
              <a:gdLst/>
              <a:ahLst/>
              <a:cxnLst/>
              <a:rect l="l" t="t" r="r" b="b"/>
              <a:pathLst>
                <a:path w="1366235" h="2330083">
                  <a:moveTo>
                    <a:pt x="76114" y="0"/>
                  </a:moveTo>
                  <a:lnTo>
                    <a:pt x="1290120" y="0"/>
                  </a:lnTo>
                  <a:cubicBezTo>
                    <a:pt x="1332157" y="0"/>
                    <a:pt x="1366235" y="34078"/>
                    <a:pt x="1366235" y="76114"/>
                  </a:cubicBezTo>
                  <a:lnTo>
                    <a:pt x="1366235" y="2253968"/>
                  </a:lnTo>
                  <a:cubicBezTo>
                    <a:pt x="1366235" y="2296005"/>
                    <a:pt x="1332157" y="2330083"/>
                    <a:pt x="1290120" y="2330083"/>
                  </a:cubicBezTo>
                  <a:lnTo>
                    <a:pt x="76114" y="2330083"/>
                  </a:lnTo>
                  <a:cubicBezTo>
                    <a:pt x="34078" y="2330083"/>
                    <a:pt x="0" y="2296005"/>
                    <a:pt x="0" y="2253968"/>
                  </a:cubicBezTo>
                  <a:lnTo>
                    <a:pt x="0" y="76114"/>
                  </a:lnTo>
                  <a:cubicBezTo>
                    <a:pt x="0" y="34078"/>
                    <a:pt x="34078" y="0"/>
                    <a:pt x="7611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1366235" cy="23777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 descr="Illustration of three types of game cards - structural events are a dark navy, non-structural events are mid blue, and power events are pink."/>
          <p:cNvGrpSpPr/>
          <p:nvPr/>
        </p:nvGrpSpPr>
        <p:grpSpPr>
          <a:xfrm>
            <a:off x="662593" y="937115"/>
            <a:ext cx="4911185" cy="8412770"/>
            <a:chOff x="0" y="0"/>
            <a:chExt cx="6548247" cy="11217027"/>
          </a:xfrm>
        </p:grpSpPr>
        <p:grpSp>
          <p:nvGrpSpPr>
            <p:cNvPr id="9" name="Group 9"/>
            <p:cNvGrpSpPr/>
            <p:nvPr/>
          </p:nvGrpSpPr>
          <p:grpSpPr>
            <a:xfrm rot="-419442">
              <a:off x="448699" y="283092"/>
              <a:ext cx="5070758" cy="6856084"/>
              <a:chOff x="0" y="0"/>
              <a:chExt cx="812800" cy="1098973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1098973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098973">
                    <a:moveTo>
                      <a:pt x="46821" y="0"/>
                    </a:moveTo>
                    <a:lnTo>
                      <a:pt x="765979" y="0"/>
                    </a:lnTo>
                    <a:cubicBezTo>
                      <a:pt x="778397" y="0"/>
                      <a:pt x="790306" y="4933"/>
                      <a:pt x="799086" y="13714"/>
                    </a:cubicBezTo>
                    <a:cubicBezTo>
                      <a:pt x="807867" y="22494"/>
                      <a:pt x="812800" y="34403"/>
                      <a:pt x="812800" y="46821"/>
                    </a:cubicBezTo>
                    <a:lnTo>
                      <a:pt x="812800" y="1052152"/>
                    </a:lnTo>
                    <a:cubicBezTo>
                      <a:pt x="812800" y="1064569"/>
                      <a:pt x="807867" y="1076478"/>
                      <a:pt x="799086" y="1085259"/>
                    </a:cubicBezTo>
                    <a:cubicBezTo>
                      <a:pt x="790306" y="1094040"/>
                      <a:pt x="778397" y="1098973"/>
                      <a:pt x="765979" y="1098973"/>
                    </a:cubicBezTo>
                    <a:lnTo>
                      <a:pt x="46821" y="1098973"/>
                    </a:lnTo>
                    <a:cubicBezTo>
                      <a:pt x="34403" y="1098973"/>
                      <a:pt x="22494" y="1094040"/>
                      <a:pt x="13714" y="1085259"/>
                    </a:cubicBezTo>
                    <a:cubicBezTo>
                      <a:pt x="4933" y="1076478"/>
                      <a:pt x="0" y="1064569"/>
                      <a:pt x="0" y="1052152"/>
                    </a:cubicBezTo>
                    <a:lnTo>
                      <a:pt x="0" y="46821"/>
                    </a:lnTo>
                    <a:cubicBezTo>
                      <a:pt x="0" y="34403"/>
                      <a:pt x="4933" y="22494"/>
                      <a:pt x="13714" y="13714"/>
                    </a:cubicBezTo>
                    <a:cubicBezTo>
                      <a:pt x="22494" y="4933"/>
                      <a:pt x="34403" y="0"/>
                      <a:pt x="46821" y="0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t="-889" b="-889"/>
                </a:stretch>
              </a:blipFill>
              <a:ln w="38100" cap="rnd">
                <a:solidFill>
                  <a:srgbClr val="2F2F8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" name="Group 11"/>
            <p:cNvGrpSpPr/>
            <p:nvPr/>
          </p:nvGrpSpPr>
          <p:grpSpPr>
            <a:xfrm rot="550765">
              <a:off x="963094" y="2011562"/>
              <a:ext cx="5070758" cy="6856084"/>
              <a:chOff x="0" y="0"/>
              <a:chExt cx="812800" cy="1098973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812800" cy="1098973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098973">
                    <a:moveTo>
                      <a:pt x="46821" y="0"/>
                    </a:moveTo>
                    <a:lnTo>
                      <a:pt x="765979" y="0"/>
                    </a:lnTo>
                    <a:cubicBezTo>
                      <a:pt x="778397" y="0"/>
                      <a:pt x="790306" y="4933"/>
                      <a:pt x="799086" y="13714"/>
                    </a:cubicBezTo>
                    <a:cubicBezTo>
                      <a:pt x="807867" y="22494"/>
                      <a:pt x="812800" y="34403"/>
                      <a:pt x="812800" y="46821"/>
                    </a:cubicBezTo>
                    <a:lnTo>
                      <a:pt x="812800" y="1052152"/>
                    </a:lnTo>
                    <a:cubicBezTo>
                      <a:pt x="812800" y="1064569"/>
                      <a:pt x="807867" y="1076478"/>
                      <a:pt x="799086" y="1085259"/>
                    </a:cubicBezTo>
                    <a:cubicBezTo>
                      <a:pt x="790306" y="1094040"/>
                      <a:pt x="778397" y="1098973"/>
                      <a:pt x="765979" y="1098973"/>
                    </a:cubicBezTo>
                    <a:lnTo>
                      <a:pt x="46821" y="1098973"/>
                    </a:lnTo>
                    <a:cubicBezTo>
                      <a:pt x="34403" y="1098973"/>
                      <a:pt x="22494" y="1094040"/>
                      <a:pt x="13714" y="1085259"/>
                    </a:cubicBezTo>
                    <a:cubicBezTo>
                      <a:pt x="4933" y="1076478"/>
                      <a:pt x="0" y="1064569"/>
                      <a:pt x="0" y="1052152"/>
                    </a:cubicBezTo>
                    <a:lnTo>
                      <a:pt x="0" y="46821"/>
                    </a:lnTo>
                    <a:cubicBezTo>
                      <a:pt x="0" y="34403"/>
                      <a:pt x="4933" y="22494"/>
                      <a:pt x="13714" y="13714"/>
                    </a:cubicBezTo>
                    <a:cubicBezTo>
                      <a:pt x="22494" y="4933"/>
                      <a:pt x="34403" y="0"/>
                      <a:pt x="46821" y="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 t="-732" r="-1045" b="-1793"/>
                </a:stretch>
              </a:blipFill>
              <a:ln w="38100" cap="rnd">
                <a:solidFill>
                  <a:srgbClr val="2F2F8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591515">
              <a:off x="549500" y="3977463"/>
              <a:ext cx="5070758" cy="6856084"/>
              <a:chOff x="0" y="0"/>
              <a:chExt cx="812800" cy="1098973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1098973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098973">
                    <a:moveTo>
                      <a:pt x="46821" y="0"/>
                    </a:moveTo>
                    <a:lnTo>
                      <a:pt x="765979" y="0"/>
                    </a:lnTo>
                    <a:cubicBezTo>
                      <a:pt x="778397" y="0"/>
                      <a:pt x="790306" y="4933"/>
                      <a:pt x="799086" y="13714"/>
                    </a:cubicBezTo>
                    <a:cubicBezTo>
                      <a:pt x="807867" y="22494"/>
                      <a:pt x="812800" y="34403"/>
                      <a:pt x="812800" y="46821"/>
                    </a:cubicBezTo>
                    <a:lnTo>
                      <a:pt x="812800" y="1052152"/>
                    </a:lnTo>
                    <a:cubicBezTo>
                      <a:pt x="812800" y="1064569"/>
                      <a:pt x="807867" y="1076478"/>
                      <a:pt x="799086" y="1085259"/>
                    </a:cubicBezTo>
                    <a:cubicBezTo>
                      <a:pt x="790306" y="1094040"/>
                      <a:pt x="778397" y="1098973"/>
                      <a:pt x="765979" y="1098973"/>
                    </a:cubicBezTo>
                    <a:lnTo>
                      <a:pt x="46821" y="1098973"/>
                    </a:lnTo>
                    <a:cubicBezTo>
                      <a:pt x="34403" y="1098973"/>
                      <a:pt x="22494" y="1094040"/>
                      <a:pt x="13714" y="1085259"/>
                    </a:cubicBezTo>
                    <a:cubicBezTo>
                      <a:pt x="4933" y="1076478"/>
                      <a:pt x="0" y="1064569"/>
                      <a:pt x="0" y="1052152"/>
                    </a:cubicBezTo>
                    <a:lnTo>
                      <a:pt x="0" y="46821"/>
                    </a:lnTo>
                    <a:cubicBezTo>
                      <a:pt x="0" y="34403"/>
                      <a:pt x="4933" y="22494"/>
                      <a:pt x="13714" y="13714"/>
                    </a:cubicBezTo>
                    <a:cubicBezTo>
                      <a:pt x="22494" y="4933"/>
                      <a:pt x="34403" y="0"/>
                      <a:pt x="46821" y="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459" t="-2144" b="-1669"/>
                </a:stretch>
              </a:blipFill>
              <a:ln w="38100" cap="rnd">
                <a:solidFill>
                  <a:srgbClr val="2F2F8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6106489" y="719984"/>
            <a:ext cx="11657035" cy="8694022"/>
            <a:chOff x="0" y="0"/>
            <a:chExt cx="15542714" cy="11592030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52400"/>
              <a:ext cx="15542714" cy="1773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199"/>
                </a:lnSpc>
              </a:pPr>
              <a:r>
                <a:rPr lang="en-US" sz="7999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9730" y="1662648"/>
              <a:ext cx="15383254" cy="36126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832949" lvl="1" indent="-416474">
                <a:lnSpc>
                  <a:spcPts val="5401"/>
                </a:lnSpc>
                <a:buFont typeface="Arial"/>
                <a:buChar char="•"/>
              </a:pPr>
              <a:r>
                <a:rPr lang="en-US" sz="3858">
                  <a:solidFill>
                    <a:srgbClr val="000000"/>
                  </a:solidFill>
                  <a:latin typeface="Basic Sans 3"/>
                </a:rPr>
                <a:t>Read the card on the screen</a:t>
              </a:r>
            </a:p>
            <a:p>
              <a:pPr marL="832949" lvl="1" indent="-416474">
                <a:lnSpc>
                  <a:spcPts val="5401"/>
                </a:lnSpc>
                <a:buFont typeface="Arial"/>
                <a:buChar char="•"/>
              </a:pPr>
              <a:r>
                <a:rPr lang="en-US" sz="38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832949" lvl="1" indent="-416474">
                <a:lnSpc>
                  <a:spcPts val="5401"/>
                </a:lnSpc>
                <a:buFont typeface="Arial"/>
                <a:buChar char="•"/>
              </a:pPr>
              <a:r>
                <a:rPr lang="en-US" sz="38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5249915"/>
              <a:ext cx="15542714" cy="17737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199"/>
                </a:lnSpc>
              </a:pPr>
              <a:r>
                <a:rPr lang="en-US" sz="7999">
                  <a:solidFill>
                    <a:srgbClr val="2B2E83"/>
                  </a:solidFill>
                  <a:latin typeface="Basic Sans 3"/>
                </a:rPr>
                <a:t>Dig a little deeper...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9730" y="7064963"/>
              <a:ext cx="15383254" cy="45270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832949" lvl="1" indent="-416474">
                <a:lnSpc>
                  <a:spcPts val="5401"/>
                </a:lnSpc>
                <a:buFont typeface="Arial"/>
                <a:buChar char="•"/>
              </a:pPr>
              <a:r>
                <a:rPr lang="en-US" sz="3858">
                  <a:solidFill>
                    <a:srgbClr val="000000"/>
                  </a:solidFill>
                  <a:latin typeface="Basic Sans 3"/>
                </a:rPr>
                <a:t>Which rights are being impacted?</a:t>
              </a:r>
            </a:p>
            <a:p>
              <a:pPr marL="832949" lvl="1" indent="-416474">
                <a:lnSpc>
                  <a:spcPts val="5401"/>
                </a:lnSpc>
                <a:buFont typeface="Arial"/>
                <a:buChar char="•"/>
              </a:pPr>
              <a:r>
                <a:rPr lang="en-US" sz="38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832949" lvl="1" indent="-416474">
                <a:lnSpc>
                  <a:spcPts val="5401"/>
                </a:lnSpc>
                <a:buFont typeface="Arial"/>
                <a:buChar char="•"/>
              </a:pPr>
              <a:r>
                <a:rPr lang="en-US" sz="38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6350" y="286702"/>
            <a:ext cx="8619525" cy="9713595"/>
            <a:chOff x="0" y="0"/>
            <a:chExt cx="2270163" cy="25583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70163" cy="2558313"/>
            </a:xfrm>
            <a:custGeom>
              <a:avLst/>
              <a:gdLst/>
              <a:ahLst/>
              <a:cxnLst/>
              <a:rect l="l" t="t" r="r" b="b"/>
              <a:pathLst>
                <a:path w="2270163" h="2558313">
                  <a:moveTo>
                    <a:pt x="45807" y="0"/>
                  </a:moveTo>
                  <a:lnTo>
                    <a:pt x="2224356" y="0"/>
                  </a:lnTo>
                  <a:cubicBezTo>
                    <a:pt x="2249654" y="0"/>
                    <a:pt x="2270163" y="20509"/>
                    <a:pt x="2270163" y="45807"/>
                  </a:cubicBezTo>
                  <a:lnTo>
                    <a:pt x="2270163" y="2512506"/>
                  </a:lnTo>
                  <a:cubicBezTo>
                    <a:pt x="2270163" y="2524655"/>
                    <a:pt x="2265337" y="2536306"/>
                    <a:pt x="2256746" y="2544896"/>
                  </a:cubicBezTo>
                  <a:cubicBezTo>
                    <a:pt x="2248156" y="2553487"/>
                    <a:pt x="2236505" y="2558313"/>
                    <a:pt x="2224356" y="2558313"/>
                  </a:cubicBezTo>
                  <a:lnTo>
                    <a:pt x="45807" y="2558313"/>
                  </a:lnTo>
                  <a:cubicBezTo>
                    <a:pt x="20509" y="2558313"/>
                    <a:pt x="0" y="2537804"/>
                    <a:pt x="0" y="2512506"/>
                  </a:cubicBezTo>
                  <a:lnTo>
                    <a:pt x="0" y="45807"/>
                  </a:lnTo>
                  <a:cubicBezTo>
                    <a:pt x="0" y="20509"/>
                    <a:pt x="20509" y="0"/>
                    <a:pt x="4580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270163" cy="26059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385124" y="4675450"/>
            <a:ext cx="8616526" cy="5324847"/>
            <a:chOff x="0" y="0"/>
            <a:chExt cx="2269373" cy="140242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9373" cy="1402429"/>
            </a:xfrm>
            <a:custGeom>
              <a:avLst/>
              <a:gdLst/>
              <a:ahLst/>
              <a:cxnLst/>
              <a:rect l="l" t="t" r="r" b="b"/>
              <a:pathLst>
                <a:path w="2269373" h="1402429">
                  <a:moveTo>
                    <a:pt x="45823" y="0"/>
                  </a:moveTo>
                  <a:lnTo>
                    <a:pt x="2223550" y="0"/>
                  </a:lnTo>
                  <a:cubicBezTo>
                    <a:pt x="2235703" y="0"/>
                    <a:pt x="2247358" y="4828"/>
                    <a:pt x="2255952" y="13421"/>
                  </a:cubicBezTo>
                  <a:cubicBezTo>
                    <a:pt x="2264545" y="22015"/>
                    <a:pt x="2269373" y="33670"/>
                    <a:pt x="2269373" y="45823"/>
                  </a:cubicBezTo>
                  <a:lnTo>
                    <a:pt x="2269373" y="1356606"/>
                  </a:lnTo>
                  <a:cubicBezTo>
                    <a:pt x="2269373" y="1368759"/>
                    <a:pt x="2264545" y="1380414"/>
                    <a:pt x="2255952" y="1389008"/>
                  </a:cubicBezTo>
                  <a:cubicBezTo>
                    <a:pt x="2247358" y="1397601"/>
                    <a:pt x="2235703" y="1402429"/>
                    <a:pt x="2223550" y="1402429"/>
                  </a:cubicBezTo>
                  <a:lnTo>
                    <a:pt x="45823" y="1402429"/>
                  </a:lnTo>
                  <a:cubicBezTo>
                    <a:pt x="33670" y="1402429"/>
                    <a:pt x="22015" y="1397601"/>
                    <a:pt x="13421" y="1389008"/>
                  </a:cubicBezTo>
                  <a:cubicBezTo>
                    <a:pt x="4828" y="1380414"/>
                    <a:pt x="0" y="1368759"/>
                    <a:pt x="0" y="1356606"/>
                  </a:cubicBezTo>
                  <a:lnTo>
                    <a:pt x="0" y="45823"/>
                  </a:lnTo>
                  <a:cubicBezTo>
                    <a:pt x="0" y="33670"/>
                    <a:pt x="4828" y="22015"/>
                    <a:pt x="13421" y="13421"/>
                  </a:cubicBezTo>
                  <a:cubicBezTo>
                    <a:pt x="22015" y="4828"/>
                    <a:pt x="33670" y="0"/>
                    <a:pt x="4582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2269373" cy="14500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368675" y="286702"/>
            <a:ext cx="8616526" cy="3912498"/>
            <a:chOff x="0" y="0"/>
            <a:chExt cx="2269373" cy="103045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69373" cy="1030452"/>
            </a:xfrm>
            <a:custGeom>
              <a:avLst/>
              <a:gdLst/>
              <a:ahLst/>
              <a:cxnLst/>
              <a:rect l="l" t="t" r="r" b="b"/>
              <a:pathLst>
                <a:path w="2269373" h="1030452">
                  <a:moveTo>
                    <a:pt x="45823" y="0"/>
                  </a:moveTo>
                  <a:lnTo>
                    <a:pt x="2223550" y="0"/>
                  </a:lnTo>
                  <a:cubicBezTo>
                    <a:pt x="2235703" y="0"/>
                    <a:pt x="2247358" y="4828"/>
                    <a:pt x="2255952" y="13421"/>
                  </a:cubicBezTo>
                  <a:cubicBezTo>
                    <a:pt x="2264545" y="22015"/>
                    <a:pt x="2269373" y="33670"/>
                    <a:pt x="2269373" y="45823"/>
                  </a:cubicBezTo>
                  <a:lnTo>
                    <a:pt x="2269373" y="984629"/>
                  </a:lnTo>
                  <a:cubicBezTo>
                    <a:pt x="2269373" y="1009936"/>
                    <a:pt x="2248857" y="1030452"/>
                    <a:pt x="2223550" y="1030452"/>
                  </a:cubicBezTo>
                  <a:lnTo>
                    <a:pt x="45823" y="1030452"/>
                  </a:lnTo>
                  <a:cubicBezTo>
                    <a:pt x="33670" y="1030452"/>
                    <a:pt x="22015" y="1025624"/>
                    <a:pt x="13421" y="1017031"/>
                  </a:cubicBezTo>
                  <a:cubicBezTo>
                    <a:pt x="4828" y="1008437"/>
                    <a:pt x="0" y="996782"/>
                    <a:pt x="0" y="984629"/>
                  </a:cubicBezTo>
                  <a:lnTo>
                    <a:pt x="0" y="45823"/>
                  </a:lnTo>
                  <a:cubicBezTo>
                    <a:pt x="0" y="33670"/>
                    <a:pt x="4828" y="22015"/>
                    <a:pt x="13421" y="13421"/>
                  </a:cubicBezTo>
                  <a:cubicBezTo>
                    <a:pt x="22015" y="4828"/>
                    <a:pt x="33670" y="0"/>
                    <a:pt x="45823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2269373" cy="10780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390349" y="4951964"/>
            <a:ext cx="8576176" cy="4771821"/>
            <a:chOff x="0" y="0"/>
            <a:chExt cx="11434902" cy="6362427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04775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21932" y="1072092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</p:grpSp>
      <p:grpSp>
        <p:nvGrpSpPr>
          <p:cNvPr id="14" name="Group 14" descr="Extract of a structural event card. Title reads: cuts to mental health and welfare services. Explanatory note below reads: the government has decided to cut its budget for mental health and welfare services. It justifies this because it anticipates an economic downturn.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1809" r="-1809" b="-23053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390349" y="773664"/>
            <a:ext cx="8594852" cy="2938575"/>
            <a:chOff x="0" y="0"/>
            <a:chExt cx="11459802" cy="3918101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104775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068917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 descr="Extract of a structural event card. Title reads: failure to increase Universal Credit payments. Explanatory note below reads: the government has failed to increase Universal Credit payments despite a cost-of-living crisis.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2823" r="-715" b="-23669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D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350" y="286702"/>
            <a:ext cx="17715300" cy="9713595"/>
            <a:chOff x="0" y="0"/>
            <a:chExt cx="23620400" cy="12951460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1492700" cy="12951460"/>
              <a:chOff x="0" y="0"/>
              <a:chExt cx="2270163" cy="2558313"/>
            </a:xfrm>
          </p:grpSpPr>
          <p:sp>
            <p:nvSpPr>
              <p:cNvPr id="4" name="Freeform 4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70163" cy="2558313"/>
              </a:xfrm>
              <a:custGeom>
                <a:avLst/>
                <a:gdLst/>
                <a:ahLst/>
                <a:cxnLst/>
                <a:rect l="l" t="t" r="r" b="b"/>
                <a:pathLst>
                  <a:path w="2270163" h="2558313">
                    <a:moveTo>
                      <a:pt x="45807" y="0"/>
                    </a:moveTo>
                    <a:lnTo>
                      <a:pt x="2224356" y="0"/>
                    </a:lnTo>
                    <a:cubicBezTo>
                      <a:pt x="2249654" y="0"/>
                      <a:pt x="2270163" y="20509"/>
                      <a:pt x="2270163" y="45807"/>
                    </a:cubicBezTo>
                    <a:lnTo>
                      <a:pt x="2270163" y="2512506"/>
                    </a:lnTo>
                    <a:cubicBezTo>
                      <a:pt x="2270163" y="2524655"/>
                      <a:pt x="2265337" y="2536306"/>
                      <a:pt x="2256746" y="2544896"/>
                    </a:cubicBezTo>
                    <a:cubicBezTo>
                      <a:pt x="2248156" y="2553487"/>
                      <a:pt x="2236505" y="2558313"/>
                      <a:pt x="2224356" y="2558313"/>
                    </a:cubicBezTo>
                    <a:lnTo>
                      <a:pt x="45807" y="2558313"/>
                    </a:lnTo>
                    <a:cubicBezTo>
                      <a:pt x="20509" y="2558313"/>
                      <a:pt x="0" y="2537804"/>
                      <a:pt x="0" y="2512506"/>
                    </a:cubicBezTo>
                    <a:lnTo>
                      <a:pt x="0" y="45807"/>
                    </a:lnTo>
                    <a:cubicBezTo>
                      <a:pt x="0" y="20509"/>
                      <a:pt x="20509" y="0"/>
                      <a:pt x="4580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270163" cy="26059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2131698" y="5851663"/>
              <a:ext cx="11488701" cy="7099797"/>
              <a:chOff x="0" y="0"/>
              <a:chExt cx="2269373" cy="1402429"/>
            </a:xfrm>
          </p:grpSpPr>
          <p:sp>
            <p:nvSpPr>
              <p:cNvPr id="7" name="Freeform 7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69373" cy="1402429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402429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1356606"/>
                    </a:lnTo>
                    <a:cubicBezTo>
                      <a:pt x="2269373" y="1368759"/>
                      <a:pt x="2264545" y="1380414"/>
                      <a:pt x="2255952" y="1389008"/>
                    </a:cubicBezTo>
                    <a:cubicBezTo>
                      <a:pt x="2247358" y="1397601"/>
                      <a:pt x="2235703" y="1402429"/>
                      <a:pt x="2223550" y="1402429"/>
                    </a:cubicBezTo>
                    <a:lnTo>
                      <a:pt x="45823" y="1402429"/>
                    </a:lnTo>
                    <a:cubicBezTo>
                      <a:pt x="33670" y="1402429"/>
                      <a:pt x="22015" y="1397601"/>
                      <a:pt x="13421" y="1389008"/>
                    </a:cubicBezTo>
                    <a:cubicBezTo>
                      <a:pt x="4828" y="1380414"/>
                      <a:pt x="0" y="1368759"/>
                      <a:pt x="0" y="1356606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2269373" cy="14500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12109767" y="0"/>
              <a:ext cx="11488701" cy="5216663"/>
              <a:chOff x="0" y="0"/>
              <a:chExt cx="2269373" cy="1030452"/>
            </a:xfrm>
          </p:grpSpPr>
          <p:sp>
            <p:nvSpPr>
              <p:cNvPr id="10" name="Freeform 10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0"/>
                <a:ext cx="2269373" cy="1030452"/>
              </a:xfrm>
              <a:custGeom>
                <a:avLst/>
                <a:gdLst/>
                <a:ahLst/>
                <a:cxnLst/>
                <a:rect l="l" t="t" r="r" b="b"/>
                <a:pathLst>
                  <a:path w="2269373" h="1030452">
                    <a:moveTo>
                      <a:pt x="45823" y="0"/>
                    </a:moveTo>
                    <a:lnTo>
                      <a:pt x="2223550" y="0"/>
                    </a:lnTo>
                    <a:cubicBezTo>
                      <a:pt x="2235703" y="0"/>
                      <a:pt x="2247358" y="4828"/>
                      <a:pt x="2255952" y="13421"/>
                    </a:cubicBezTo>
                    <a:cubicBezTo>
                      <a:pt x="2264545" y="22015"/>
                      <a:pt x="2269373" y="33670"/>
                      <a:pt x="2269373" y="45823"/>
                    </a:cubicBezTo>
                    <a:lnTo>
                      <a:pt x="2269373" y="984629"/>
                    </a:lnTo>
                    <a:cubicBezTo>
                      <a:pt x="2269373" y="1009936"/>
                      <a:pt x="2248857" y="1030452"/>
                      <a:pt x="2223550" y="1030452"/>
                    </a:cubicBezTo>
                    <a:lnTo>
                      <a:pt x="45823" y="1030452"/>
                    </a:lnTo>
                    <a:cubicBezTo>
                      <a:pt x="33670" y="1030452"/>
                      <a:pt x="22015" y="1025624"/>
                      <a:pt x="13421" y="1017031"/>
                    </a:cubicBezTo>
                    <a:cubicBezTo>
                      <a:pt x="4828" y="1008437"/>
                      <a:pt x="0" y="996782"/>
                      <a:pt x="0" y="984629"/>
                    </a:cubicBezTo>
                    <a:lnTo>
                      <a:pt x="0" y="45823"/>
                    </a:lnTo>
                    <a:cubicBezTo>
                      <a:pt x="0" y="33670"/>
                      <a:pt x="4828" y="22015"/>
                      <a:pt x="13421" y="13421"/>
                    </a:cubicBezTo>
                    <a:cubicBezTo>
                      <a:pt x="22015" y="4828"/>
                      <a:pt x="33670" y="0"/>
                      <a:pt x="4582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2269373" cy="10780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2138666" y="6115573"/>
              <a:ext cx="114349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 dirty="0">
                  <a:solidFill>
                    <a:srgbClr val="2B2E83"/>
                  </a:solidFill>
                  <a:latin typeface="Basic Sans 3"/>
                </a:rPr>
                <a:t>Prompts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2160598" y="7292440"/>
              <a:ext cx="11412970" cy="5290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Who does this event affect? Who is not affected?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Are there parts of our identities that determine how this event impacts us?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Which rights are affected by this event? </a:t>
              </a:r>
            </a:p>
            <a:p>
              <a:pPr marL="703412" lvl="1" indent="-351706">
                <a:lnSpc>
                  <a:spcPts val="4561"/>
                </a:lnSpc>
                <a:buFont typeface="Arial"/>
                <a:buChar char="•"/>
              </a:pPr>
              <a:r>
                <a:rPr lang="en-US" sz="3258">
                  <a:solidFill>
                    <a:srgbClr val="000000"/>
                  </a:solidFill>
                  <a:latin typeface="Basic Sans 3"/>
                </a:rPr>
                <a:t>What needs to happen to ensure our rights are realised? Who needs to do it?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2138666" y="544506"/>
              <a:ext cx="11459802" cy="11165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>
                  <a:solidFill>
                    <a:srgbClr val="2B2E83"/>
                  </a:solidFill>
                  <a:latin typeface="Basic Sans 3"/>
                </a:rPr>
                <a:t>How to play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2138666" y="1718198"/>
              <a:ext cx="11459802" cy="284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Read the card on the left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Think about how the event might impact on your character and community</a:t>
              </a:r>
            </a:p>
            <a:p>
              <a:pPr marL="660233" lvl="1" indent="-330116">
                <a:lnSpc>
                  <a:spcPts val="4281"/>
                </a:lnSpc>
                <a:buFont typeface="Arial"/>
                <a:buChar char="•"/>
              </a:pPr>
              <a:r>
                <a:rPr lang="en-US" sz="3058">
                  <a:solidFill>
                    <a:srgbClr val="000000"/>
                  </a:solidFill>
                  <a:latin typeface="Basic Sans 3"/>
                </a:rPr>
                <a:t>Share with your group</a:t>
              </a:r>
            </a:p>
          </p:txBody>
        </p:sp>
      </p:grpSp>
      <p:grpSp>
        <p:nvGrpSpPr>
          <p:cNvPr id="16" name="Group 16" descr="Extract of a structural event card. Title reads: school LGBTQIA+ topics ban. Explanatory note below reads: your government has just passed legislation banning the discussion of LGBTQIA+ topics in schools."/>
          <p:cNvGrpSpPr/>
          <p:nvPr/>
        </p:nvGrpSpPr>
        <p:grpSpPr>
          <a:xfrm>
            <a:off x="983712" y="1028700"/>
            <a:ext cx="7224802" cy="8280339"/>
            <a:chOff x="0" y="0"/>
            <a:chExt cx="812800" cy="9315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931549"/>
            </a:xfrm>
            <a:custGeom>
              <a:avLst/>
              <a:gdLst/>
              <a:ahLst/>
              <a:cxnLst/>
              <a:rect l="l" t="t" r="r" b="b"/>
              <a:pathLst>
                <a:path w="812800" h="931549">
                  <a:moveTo>
                    <a:pt x="24646" y="0"/>
                  </a:moveTo>
                  <a:lnTo>
                    <a:pt x="788154" y="0"/>
                  </a:lnTo>
                  <a:cubicBezTo>
                    <a:pt x="794690" y="0"/>
                    <a:pt x="800959" y="2597"/>
                    <a:pt x="805581" y="7219"/>
                  </a:cubicBezTo>
                  <a:cubicBezTo>
                    <a:pt x="810203" y="11841"/>
                    <a:pt x="812800" y="18110"/>
                    <a:pt x="812800" y="24646"/>
                  </a:cubicBezTo>
                  <a:lnTo>
                    <a:pt x="812800" y="906903"/>
                  </a:lnTo>
                  <a:cubicBezTo>
                    <a:pt x="812800" y="913440"/>
                    <a:pt x="810203" y="919709"/>
                    <a:pt x="805581" y="924331"/>
                  </a:cubicBezTo>
                  <a:cubicBezTo>
                    <a:pt x="800959" y="928953"/>
                    <a:pt x="794690" y="931549"/>
                    <a:pt x="788154" y="931549"/>
                  </a:cubicBezTo>
                  <a:lnTo>
                    <a:pt x="24646" y="931549"/>
                  </a:lnTo>
                  <a:cubicBezTo>
                    <a:pt x="18110" y="931549"/>
                    <a:pt x="11841" y="928953"/>
                    <a:pt x="7219" y="924331"/>
                  </a:cubicBezTo>
                  <a:cubicBezTo>
                    <a:pt x="2597" y="919709"/>
                    <a:pt x="0" y="913440"/>
                    <a:pt x="0" y="906903"/>
                  </a:cubicBezTo>
                  <a:lnTo>
                    <a:pt x="0" y="24646"/>
                  </a:lnTo>
                  <a:cubicBezTo>
                    <a:pt x="0" y="18110"/>
                    <a:pt x="2597" y="11841"/>
                    <a:pt x="7219" y="7219"/>
                  </a:cubicBezTo>
                  <a:cubicBezTo>
                    <a:pt x="11841" y="2597"/>
                    <a:pt x="18110" y="0"/>
                    <a:pt x="24646" y="0"/>
                  </a:cubicBezTo>
                  <a:close/>
                </a:path>
              </a:pathLst>
            </a:custGeom>
            <a:blipFill>
              <a:blip r:embed="rId2"/>
              <a:stretch>
                <a:fillRect l="-4261" r="-4261"/>
              </a:stretch>
            </a:blip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2ACE1B8981554C8C9C3E77AF6D6282" ma:contentTypeVersion="15" ma:contentTypeDescription="Create a new document." ma:contentTypeScope="" ma:versionID="ceae4099ca2088afb6ad46906bd5fbd0">
  <xsd:schema xmlns:xsd="http://www.w3.org/2001/XMLSchema" xmlns:xs="http://www.w3.org/2001/XMLSchema" xmlns:p="http://schemas.microsoft.com/office/2006/metadata/properties" xmlns:ns1="http://schemas.microsoft.com/sharepoint/v3" xmlns:ns2="f155a369-30d5-4eb1-ac05-464e613800ee" xmlns:ns3="301e856f-4f14-4cb4-bab6-f192e0a474a1" targetNamespace="http://schemas.microsoft.com/office/2006/metadata/properties" ma:root="true" ma:fieldsID="67f8a78a8ef6a0e85c7b7698aac30954" ns1:_="" ns2:_="" ns3:_="">
    <xsd:import namespace="http://schemas.microsoft.com/sharepoint/v3"/>
    <xsd:import namespace="f155a369-30d5-4eb1-ac05-464e613800ee"/>
    <xsd:import namespace="301e856f-4f14-4cb4-bab6-f192e0a474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DocumentSetDescription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0" nillable="true" ma:displayName="Description" ma:description="A description of the Document Set" ma:internalName="DocumentSet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5a369-30d5-4eb1-ac05-464e613800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34e5a3e9-c3e2-4c28-a279-a208435469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e856f-4f14-4cb4-bab6-f192e0a474a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c1cbfa6-00dd-4a7c-a8ac-8824ee105fe9}" ma:internalName="TaxCatchAll" ma:showField="CatchAllData" ma:web="301e856f-4f14-4cb4-bab6-f192e0a474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155a369-30d5-4eb1-ac05-464e613800ee">
      <Terms xmlns="http://schemas.microsoft.com/office/infopath/2007/PartnerControls"/>
    </lcf76f155ced4ddcb4097134ff3c332f>
    <DocumentSetDescription xmlns="http://schemas.microsoft.com/sharepoint/v3" xsi:nil="true"/>
    <TaxCatchAll xmlns="301e856f-4f14-4cb4-bab6-f192e0a474a1" xsi:nil="true"/>
  </documentManagement>
</p:properties>
</file>

<file path=customXml/itemProps1.xml><?xml version="1.0" encoding="utf-8"?>
<ds:datastoreItem xmlns:ds="http://schemas.openxmlformats.org/officeDocument/2006/customXml" ds:itemID="{B03C3B43-36BB-4A77-BA31-09004DCD594F}"/>
</file>

<file path=customXml/itemProps2.xml><?xml version="1.0" encoding="utf-8"?>
<ds:datastoreItem xmlns:ds="http://schemas.openxmlformats.org/officeDocument/2006/customXml" ds:itemID="{8B483EBF-0B4A-4944-BE29-6DC65CE8BF78}"/>
</file>

<file path=customXml/itemProps3.xml><?xml version="1.0" encoding="utf-8"?>
<ds:datastoreItem xmlns:ds="http://schemas.openxmlformats.org/officeDocument/2006/customXml" ds:itemID="{EA2FB7BF-9EF6-40BA-A1D5-5FE5AC56C434}"/>
</file>

<file path=docProps/app.xml><?xml version="1.0" encoding="utf-8"?>
<Properties xmlns="http://schemas.openxmlformats.org/officeDocument/2006/extended-properties" xmlns:vt="http://schemas.openxmlformats.org/officeDocument/2006/docPropsVTypes">
  <TotalTime>2741</TotalTime>
  <Words>1023</Words>
  <Application>Microsoft Office PowerPoint</Application>
  <PresentationFormat>Custom</PresentationFormat>
  <Paragraphs>126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Basic Sans 2</vt:lpstr>
      <vt:lpstr>Arial</vt:lpstr>
      <vt:lpstr>Calibri</vt:lpstr>
      <vt:lpstr>Basic Sans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HRNaG PLP presentation</dc:title>
  <cp:lastModifiedBy>Laura Grace</cp:lastModifiedBy>
  <cp:revision>3</cp:revision>
  <dcterms:created xsi:type="dcterms:W3CDTF">2006-08-16T00:00:00Z</dcterms:created>
  <dcterms:modified xsi:type="dcterms:W3CDTF">2024-04-11T09:46:06Z</dcterms:modified>
  <dc:identifier>DAGBidLXT78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0x010100712ACE1B8981554C8C9C3E77AF6D6282</vt:lpwstr>
  </property>
</Properties>
</file>