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1" r:id="rId2"/>
    <p:sldId id="331" r:id="rId3"/>
    <p:sldId id="323" r:id="rId4"/>
    <p:sldId id="330" r:id="rId5"/>
    <p:sldId id="329" r:id="rId6"/>
    <p:sldId id="328" r:id="rId7"/>
    <p:sldId id="327" r:id="rId8"/>
    <p:sldId id="325" r:id="rId9"/>
    <p:sldId id="326" r:id="rId10"/>
    <p:sldId id="324" r:id="rId11"/>
    <p:sldId id="321" r:id="rId12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403" autoAdjust="0"/>
  </p:normalViewPr>
  <p:slideViewPr>
    <p:cSldViewPr>
      <p:cViewPr varScale="1">
        <p:scale>
          <a:sx n="65" d="100"/>
          <a:sy n="65" d="100"/>
        </p:scale>
        <p:origin x="-2462" y="-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5D640D5-200C-4281-9F03-2E83403CC3DB}" type="datetimeFigureOut">
              <a:rPr lang="en-GB"/>
              <a:pPr>
                <a:defRPr/>
              </a:pPr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3518EC6-AB91-49DB-990A-D46844D4CA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9504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3EF6E6-2D2B-4ADE-A679-FE556D73C3F6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E31D87-13CA-4491-990C-C8491B0686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762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aseline="0" dirty="0" smtClean="0"/>
              <a:t>Three </a:t>
            </a:r>
            <a:r>
              <a:rPr lang="en-GB" b="1" baseline="0" dirty="0" smtClean="0"/>
              <a:t>limitations</a:t>
            </a:r>
            <a:r>
              <a:rPr lang="en-GB" baseline="0" dirty="0" smtClean="0"/>
              <a:t> &amp; one health warning: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1. </a:t>
            </a:r>
            <a:r>
              <a:rPr lang="en-GB" dirty="0" smtClean="0"/>
              <a:t>Brief outline only – flag up</a:t>
            </a:r>
            <a:r>
              <a:rPr lang="en-GB" baseline="0" dirty="0" smtClean="0"/>
              <a:t> some of the issues &amp; practical challenges in this rapidly developing area - but no more – PhDs to be written! High-level overview: lose much nuance.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2. Focus on UK Government actions abroad – One could also spend a full presentation looking at extra-territorial accountability of foreign governments in the context of UK litigation (e.g. </a:t>
            </a:r>
            <a:r>
              <a:rPr lang="en-GB" i="1" baseline="0" dirty="0" smtClean="0"/>
              <a:t>Jones v Saudi Arabia</a:t>
            </a:r>
            <a:r>
              <a:rPr lang="en-GB" baseline="0" dirty="0" smtClean="0"/>
              <a:t>, </a:t>
            </a:r>
            <a:r>
              <a:rPr lang="en-GB" i="1" dirty="0" err="1" smtClean="0"/>
              <a:t>Janah</a:t>
            </a:r>
            <a:r>
              <a:rPr lang="en-GB" i="1" dirty="0" smtClean="0"/>
              <a:t> v Libya; </a:t>
            </a:r>
            <a:r>
              <a:rPr lang="en-GB" i="1" dirty="0" err="1" smtClean="0"/>
              <a:t>Benkharbouche</a:t>
            </a:r>
            <a:r>
              <a:rPr lang="en-GB" i="1" dirty="0" smtClean="0"/>
              <a:t> v Embassy of the Republic of Sudan, </a:t>
            </a:r>
            <a:r>
              <a:rPr lang="en-GB" i="0" dirty="0" smtClean="0"/>
              <a:t>criminal</a:t>
            </a:r>
            <a:r>
              <a:rPr lang="en-GB" i="0" baseline="0" dirty="0" smtClean="0"/>
              <a:t> trial of Nepalese Colonel </a:t>
            </a:r>
            <a:r>
              <a:rPr lang="en-GB" i="1" dirty="0" smtClean="0"/>
              <a:t>Kumar</a:t>
            </a:r>
            <a:r>
              <a:rPr lang="en-GB" i="1" baseline="0" dirty="0" smtClean="0"/>
              <a:t> Lama</a:t>
            </a:r>
            <a:r>
              <a:rPr lang="en-GB" i="0" baseline="0" dirty="0" smtClean="0"/>
              <a:t>).</a:t>
            </a:r>
          </a:p>
          <a:p>
            <a:endParaRPr lang="en-GB" i="0" baseline="0" dirty="0" smtClean="0"/>
          </a:p>
          <a:p>
            <a:endParaRPr lang="en-GB" i="0" baseline="0" dirty="0" smtClean="0"/>
          </a:p>
          <a:p>
            <a:r>
              <a:rPr lang="en-GB" i="0" baseline="0" dirty="0" smtClean="0"/>
              <a:t>3. In light of the title of this event – focus primarily with civil law remedies. Do not deal with extra-territorial criminal accountability (e.g. Service prosecutions for mistreatment of detainees).</a:t>
            </a:r>
          </a:p>
          <a:p>
            <a:endParaRPr lang="en-GB" i="0" baseline="0" dirty="0" smtClean="0"/>
          </a:p>
          <a:p>
            <a:endParaRPr lang="en-GB" i="0" baseline="0" dirty="0" smtClean="0"/>
          </a:p>
          <a:p>
            <a:r>
              <a:rPr lang="en-GB" b="1" i="0" baseline="0" dirty="0" smtClean="0"/>
              <a:t>Health warning</a:t>
            </a:r>
            <a:r>
              <a:rPr lang="en-GB" i="0" baseline="0" dirty="0" smtClean="0"/>
              <a:t>: </a:t>
            </a:r>
          </a:p>
          <a:p>
            <a:endParaRPr lang="en-GB" i="0" baseline="0" dirty="0" smtClean="0"/>
          </a:p>
          <a:p>
            <a:r>
              <a:rPr lang="en-GB" i="0" baseline="0" dirty="0" smtClean="0"/>
              <a:t>Some of these issues are emotive – strongly held views: “killing babies” </a:t>
            </a:r>
            <a:r>
              <a:rPr lang="en-GB" i="0" baseline="0" dirty="0" err="1" smtClean="0"/>
              <a:t>vs</a:t>
            </a:r>
            <a:r>
              <a:rPr lang="en-GB" i="0" baseline="0" dirty="0" smtClean="0"/>
              <a:t> “sending armed forces into combat with hands tied behind their back”</a:t>
            </a:r>
          </a:p>
          <a:p>
            <a:endParaRPr lang="en-GB" i="0" baseline="0" dirty="0" smtClean="0"/>
          </a:p>
          <a:p>
            <a:r>
              <a:rPr lang="en-GB" i="0" baseline="0" dirty="0" smtClean="0"/>
              <a:t>Obviously not for me to resolve here – suffice it to say: (</a:t>
            </a:r>
            <a:r>
              <a:rPr lang="en-GB" i="0" baseline="0" dirty="0" err="1" smtClean="0"/>
              <a:t>i</a:t>
            </a:r>
            <a:r>
              <a:rPr lang="en-GB" i="0" baseline="0" dirty="0" smtClean="0"/>
              <a:t>) shades of grey in the field &amp; (ii) the process litigating cases regardless of outcome often results in policy improvements</a:t>
            </a:r>
          </a:p>
          <a:p>
            <a:endParaRPr lang="en-GB" i="0" baseline="0" dirty="0" smtClean="0"/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E31D87-13CA-4491-990C-C8491B068687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- Direct</a:t>
            </a:r>
            <a:r>
              <a:rPr lang="en-GB" baseline="0" dirty="0" smtClean="0"/>
              <a:t> action: wrongdoing -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- not (e.g. mistreatment of detainees -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- prolonged detention pursuant to policy)</a:t>
            </a:r>
          </a:p>
          <a:p>
            <a:endParaRPr lang="en-GB" baseline="0" dirty="0" smtClean="0"/>
          </a:p>
          <a:p>
            <a:r>
              <a:rPr lang="en-GB" baseline="0" dirty="0" smtClean="0"/>
              <a:t>- Killing / use of force: much less litigated (specific barriers) – war: combat immunity &amp; IHL / targeted killings outside war: strict NCND </a:t>
            </a:r>
          </a:p>
          <a:p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smtClean="0"/>
              <a:t>Transfer: </a:t>
            </a:r>
          </a:p>
          <a:p>
            <a:pPr>
              <a:buFontTx/>
              <a:buNone/>
            </a:pPr>
            <a:r>
              <a:rPr lang="en-GB" baseline="0" dirty="0" smtClean="0"/>
              <a:t>* Official transfer (e.g. Avoid </a:t>
            </a:r>
            <a:r>
              <a:rPr lang="en-GB" baseline="0" dirty="0" smtClean="0"/>
              <a:t>exposing to wrongdoing by others – death penalty, torture &amp; flagrantly unfair trial – e.g. </a:t>
            </a:r>
            <a:r>
              <a:rPr lang="en-GB" i="1" baseline="0" dirty="0" smtClean="0"/>
              <a:t>Al </a:t>
            </a:r>
            <a:r>
              <a:rPr lang="en-GB" i="1" baseline="0" dirty="0" err="1" smtClean="0"/>
              <a:t>Sadoon</a:t>
            </a:r>
            <a:r>
              <a:rPr lang="en-GB" baseline="0" dirty="0" smtClean="0"/>
              <a:t>; </a:t>
            </a:r>
            <a:r>
              <a:rPr lang="en-GB" i="1" baseline="0" dirty="0" smtClean="0"/>
              <a:t>Evans</a:t>
            </a:r>
            <a:r>
              <a:rPr lang="en-GB" baseline="0" dirty="0" smtClean="0"/>
              <a:t> / </a:t>
            </a:r>
            <a:r>
              <a:rPr lang="en-GB" i="1" baseline="0" dirty="0" err="1" smtClean="0"/>
              <a:t>Serdar</a:t>
            </a:r>
            <a:r>
              <a:rPr lang="en-GB" i="1" baseline="0" dirty="0" smtClean="0"/>
              <a:t> JR</a:t>
            </a:r>
            <a:r>
              <a:rPr lang="en-GB" baseline="0" dirty="0" smtClean="0"/>
              <a:t>; </a:t>
            </a:r>
            <a:r>
              <a:rPr lang="en-GB" i="1" baseline="0" dirty="0" err="1" smtClean="0"/>
              <a:t>Osman</a:t>
            </a:r>
            <a:r>
              <a:rPr lang="en-GB" i="1" baseline="0" dirty="0" smtClean="0"/>
              <a:t> v UK</a:t>
            </a:r>
            <a:r>
              <a:rPr lang="en-GB" baseline="0" dirty="0" smtClean="0"/>
              <a:t> (Abu </a:t>
            </a:r>
            <a:r>
              <a:rPr lang="en-GB" baseline="0" dirty="0" err="1" smtClean="0"/>
              <a:t>Qatada</a:t>
            </a:r>
            <a:r>
              <a:rPr lang="en-GB" baseline="0" dirty="0" smtClean="0"/>
              <a:t>) abroad?</a:t>
            </a:r>
            <a:endParaRPr lang="en-GB" baseline="0" dirty="0" smtClean="0"/>
          </a:p>
          <a:p>
            <a:pPr>
              <a:buFontTx/>
              <a:buNone/>
            </a:pPr>
            <a:r>
              <a:rPr lang="en-GB" baseline="0" dirty="0" smtClean="0"/>
              <a:t>* Rendition (</a:t>
            </a:r>
            <a:r>
              <a:rPr lang="en-GB" i="1" baseline="0" dirty="0" smtClean="0"/>
              <a:t>Al </a:t>
            </a:r>
            <a:r>
              <a:rPr lang="en-GB" i="1" baseline="0" dirty="0" err="1" smtClean="0"/>
              <a:t>Rawi</a:t>
            </a:r>
            <a:r>
              <a:rPr lang="en-GB" baseline="0" dirty="0" smtClean="0"/>
              <a:t>, </a:t>
            </a:r>
            <a:r>
              <a:rPr lang="en-GB" i="1" baseline="0" dirty="0" err="1" smtClean="0"/>
              <a:t>Binyam</a:t>
            </a:r>
            <a:r>
              <a:rPr lang="en-GB" i="1" baseline="0" dirty="0" smtClean="0"/>
              <a:t> Mohamed</a:t>
            </a:r>
            <a:r>
              <a:rPr lang="en-GB" baseline="0" dirty="0" smtClean="0"/>
              <a:t>)</a:t>
            </a:r>
          </a:p>
          <a:p>
            <a:endParaRPr lang="en-GB" baseline="0" dirty="0" smtClean="0"/>
          </a:p>
          <a:p>
            <a:pPr>
              <a:buFontTx/>
              <a:buChar char="-"/>
            </a:pPr>
            <a:r>
              <a:rPr lang="en-GB" dirty="0" smtClean="0"/>
              <a:t> Discrimination: Continues to apply to Government actions abroad – e.g. </a:t>
            </a:r>
            <a:r>
              <a:rPr lang="en-GB" i="1" dirty="0" smtClean="0"/>
              <a:t>Interpreters </a:t>
            </a:r>
            <a:r>
              <a:rPr lang="en-GB" i="0" dirty="0" smtClean="0"/>
              <a:t>case; </a:t>
            </a:r>
            <a:r>
              <a:rPr lang="en-GB" dirty="0" smtClean="0"/>
              <a:t>Development</a:t>
            </a:r>
            <a:r>
              <a:rPr lang="en-GB" baseline="0" dirty="0" smtClean="0"/>
              <a:t> aid?</a:t>
            </a:r>
          </a:p>
          <a:p>
            <a:pPr>
              <a:buFontTx/>
              <a:buChar char="-"/>
            </a:pPr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smtClean="0"/>
              <a:t> Information:</a:t>
            </a:r>
          </a:p>
          <a:p>
            <a:pPr>
              <a:buFontTx/>
              <a:buNone/>
            </a:pPr>
            <a:r>
              <a:rPr lang="en-GB" baseline="0" dirty="0" smtClean="0"/>
              <a:t>* Provision (e.g. </a:t>
            </a:r>
            <a:r>
              <a:rPr lang="en-GB" i="1" baseline="0" dirty="0" err="1" smtClean="0"/>
              <a:t>Bilal</a:t>
            </a:r>
            <a:r>
              <a:rPr lang="en-GB" i="1" baseline="0" dirty="0" smtClean="0"/>
              <a:t> </a:t>
            </a:r>
            <a:r>
              <a:rPr lang="en-GB" i="1" baseline="0" dirty="0" err="1" smtClean="0"/>
              <a:t>Berjawi</a:t>
            </a:r>
            <a:r>
              <a:rPr lang="en-GB" baseline="0" dirty="0" smtClean="0"/>
              <a:t>?)</a:t>
            </a:r>
          </a:p>
          <a:p>
            <a:pPr>
              <a:buFont typeface="Arial" charset="0"/>
              <a:buChar char="•"/>
            </a:pPr>
            <a:r>
              <a:rPr lang="en-GB" baseline="0" dirty="0" smtClean="0"/>
              <a:t>Handling / retention (e.g. </a:t>
            </a:r>
            <a:r>
              <a:rPr lang="en-GB" i="1" baseline="0" dirty="0" err="1" smtClean="0"/>
              <a:t>Kololo</a:t>
            </a:r>
            <a:r>
              <a:rPr lang="en-GB" baseline="0" dirty="0" smtClean="0"/>
              <a:t>)</a:t>
            </a:r>
          </a:p>
          <a:p>
            <a:pPr>
              <a:buFont typeface="Arial" charset="0"/>
              <a:buNone/>
            </a:pPr>
            <a:endParaRPr lang="en-GB" baseline="0" dirty="0" smtClean="0"/>
          </a:p>
          <a:p>
            <a:pPr>
              <a:buFont typeface="Arial" charset="0"/>
              <a:buNone/>
            </a:pPr>
            <a:endParaRPr lang="en-GB" baseline="0" dirty="0" smtClean="0"/>
          </a:p>
          <a:p>
            <a:pPr>
              <a:buFont typeface="Arial" charset="0"/>
              <a:buNone/>
            </a:pPr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smtClean="0"/>
              <a:t>Immigration: by definition sometimes extra-territorial</a:t>
            </a:r>
          </a:p>
          <a:p>
            <a:pPr>
              <a:buFontTx/>
              <a:buChar char="-"/>
            </a:pPr>
            <a:endParaRPr lang="en-GB" baseline="0" dirty="0" smtClean="0"/>
          </a:p>
          <a:p>
            <a:pPr>
              <a:buFont typeface="Arial" charset="0"/>
              <a:buChar char="•"/>
            </a:pPr>
            <a:endParaRPr lang="en-GB" baseline="0" dirty="0" smtClean="0"/>
          </a:p>
          <a:p>
            <a:pPr>
              <a:buFont typeface="Arial" charset="0"/>
              <a:buChar char="•"/>
            </a:pPr>
            <a:endParaRPr lang="en-GB" baseline="0" dirty="0" smtClean="0"/>
          </a:p>
          <a:p>
            <a:pPr>
              <a:buFont typeface="Arial" charset="0"/>
              <a:buChar char="•"/>
            </a:pPr>
            <a:endParaRPr lang="en-GB" baseline="0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E31D87-13CA-4491-990C-C8491B06868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Different levels of responsibility:</a:t>
            </a:r>
          </a:p>
          <a:p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 Sole operation </a:t>
            </a:r>
            <a:r>
              <a:rPr lang="en-GB" baseline="0" dirty="0" smtClean="0"/>
              <a:t>by declared UK personnel / undeclared UK personnel</a:t>
            </a:r>
          </a:p>
          <a:p>
            <a:pPr>
              <a:buFontTx/>
              <a:buNone/>
            </a:pPr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smtClean="0"/>
              <a:t> Joint operation with other countries’ personnel</a:t>
            </a:r>
          </a:p>
          <a:p>
            <a:pPr>
              <a:buFontTx/>
              <a:buChar char="-"/>
            </a:pPr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smtClean="0"/>
              <a:t> Direction / control over others’ actions (e.g. campaign forces)</a:t>
            </a:r>
          </a:p>
          <a:p>
            <a:pPr>
              <a:buFontTx/>
              <a:buChar char="-"/>
            </a:pPr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smtClean="0"/>
              <a:t> Contribution: Funding / training / initiating / providing information for others’ actions</a:t>
            </a:r>
          </a:p>
          <a:p>
            <a:pPr>
              <a:buFontTx/>
              <a:buChar char="-"/>
            </a:pPr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smtClean="0"/>
              <a:t>Knowledge of critical information (e.g. </a:t>
            </a:r>
            <a:r>
              <a:rPr lang="en-GB" i="1" baseline="0" dirty="0" err="1" smtClean="0"/>
              <a:t>Kololo</a:t>
            </a:r>
            <a:r>
              <a:rPr lang="en-GB" baseline="0" dirty="0" smtClean="0"/>
              <a:t> – holding potentially exculpatory evidence; knowledge of impending drone strike?)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E31D87-13CA-4491-990C-C8491B06868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E.g. cases</a:t>
            </a:r>
          </a:p>
          <a:p>
            <a:endParaRPr lang="en-GB" dirty="0" smtClean="0"/>
          </a:p>
          <a:p>
            <a:r>
              <a:rPr lang="en-GB" dirty="0" smtClean="0"/>
              <a:t>HRA</a:t>
            </a:r>
            <a:r>
              <a:rPr lang="en-GB" baseline="0" dirty="0" smtClean="0"/>
              <a:t> – Al </a:t>
            </a:r>
            <a:r>
              <a:rPr lang="en-GB" baseline="0" dirty="0" err="1" smtClean="0"/>
              <a:t>Skeini</a:t>
            </a:r>
            <a:r>
              <a:rPr lang="en-GB" baseline="0" dirty="0" smtClean="0"/>
              <a:t>, Al </a:t>
            </a:r>
            <a:r>
              <a:rPr lang="en-GB" baseline="0" dirty="0" err="1" smtClean="0"/>
              <a:t>Jedda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Medvedyev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DPA – </a:t>
            </a:r>
            <a:r>
              <a:rPr lang="en-GB" baseline="0" dirty="0" err="1" smtClean="0"/>
              <a:t>Kololo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EA – Interpreters case</a:t>
            </a:r>
          </a:p>
          <a:p>
            <a:endParaRPr lang="en-GB" baseline="0" dirty="0" smtClean="0"/>
          </a:p>
          <a:p>
            <a:r>
              <a:rPr lang="en-GB" baseline="0" dirty="0" smtClean="0"/>
              <a:t>Common law torts – </a:t>
            </a:r>
            <a:r>
              <a:rPr lang="en-GB" baseline="0" dirty="0" err="1" smtClean="0"/>
              <a:t>Mutua</a:t>
            </a:r>
            <a:r>
              <a:rPr lang="en-GB" baseline="0" dirty="0" smtClean="0"/>
              <a:t> (Mau </a:t>
            </a:r>
            <a:r>
              <a:rPr lang="en-GB" baseline="0" dirty="0" err="1" smtClean="0"/>
              <a:t>Mau</a:t>
            </a:r>
            <a:r>
              <a:rPr lang="en-GB" baseline="0" dirty="0" smtClean="0"/>
              <a:t> case), Al </a:t>
            </a:r>
            <a:r>
              <a:rPr lang="en-GB" baseline="0" dirty="0" err="1" smtClean="0"/>
              <a:t>Jedda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Serdar</a:t>
            </a:r>
            <a:r>
              <a:rPr lang="en-GB" baseline="0" dirty="0" smtClean="0"/>
              <a:t> Mohammed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EU – ZZ (France)</a:t>
            </a:r>
          </a:p>
          <a:p>
            <a:endParaRPr lang="en-GB" baseline="0" dirty="0" smtClean="0"/>
          </a:p>
          <a:p>
            <a:r>
              <a:rPr lang="en-GB" baseline="0" dirty="0" smtClean="0"/>
              <a:t>Habeas (</a:t>
            </a:r>
            <a:r>
              <a:rPr lang="en-GB" baseline="0" dirty="0" err="1" smtClean="0"/>
              <a:t>Rahmatullah</a:t>
            </a:r>
            <a:r>
              <a:rPr lang="en-GB" baseline="0" dirty="0" smtClean="0"/>
              <a:t>)</a:t>
            </a:r>
          </a:p>
          <a:p>
            <a:endParaRPr lang="en-GB" baseline="0" dirty="0" smtClean="0"/>
          </a:p>
          <a:p>
            <a:r>
              <a:rPr lang="en-GB" baseline="0" dirty="0" smtClean="0"/>
              <a:t>Public law – R(O), </a:t>
            </a:r>
            <a:r>
              <a:rPr lang="en-GB" baseline="0" dirty="0" err="1" smtClean="0"/>
              <a:t>Abbassi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E31D87-13CA-4491-990C-C8491B06868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 smtClean="0"/>
              <a:t> Quasi-territorial exclaves: ships, aircraft, embassies, military bases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Other jurisdictional</a:t>
            </a:r>
            <a:r>
              <a:rPr lang="en-GB" baseline="0" dirty="0" smtClean="0"/>
              <a:t> tests:</a:t>
            </a:r>
          </a:p>
          <a:p>
            <a:pPr lvl="1">
              <a:buFontTx/>
              <a:buChar char="-"/>
            </a:pPr>
            <a:r>
              <a:rPr lang="en-GB" baseline="0" dirty="0" smtClean="0"/>
              <a:t>DPA: data controller?</a:t>
            </a:r>
          </a:p>
          <a:p>
            <a:pPr lvl="1">
              <a:buFontTx/>
              <a:buChar char="-"/>
            </a:pPr>
            <a:r>
              <a:rPr lang="en-GB" baseline="0" dirty="0" smtClean="0"/>
              <a:t>EU law: Euro-link?</a:t>
            </a:r>
          </a:p>
          <a:p>
            <a:pPr lvl="1">
              <a:buFontTx/>
              <a:buChar char="-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E31D87-13CA-4491-990C-C8491B068687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Rome II: Art 1(1) </a:t>
            </a:r>
            <a:r>
              <a:rPr lang="en-GB" i="1" dirty="0" smtClean="0"/>
              <a:t>“... It</a:t>
            </a:r>
            <a:r>
              <a:rPr lang="en-GB" i="1" baseline="0" dirty="0" smtClean="0"/>
              <a:t> s</a:t>
            </a:r>
            <a:r>
              <a:rPr lang="en-GB" i="1" dirty="0" smtClean="0"/>
              <a:t>hall not apply, in particular ... To the liability of the State for acts and omissions in the exercise of State authority (</a:t>
            </a:r>
            <a:r>
              <a:rPr lang="en-GB" i="1" dirty="0" err="1" smtClean="0"/>
              <a:t>acta</a:t>
            </a:r>
            <a:r>
              <a:rPr lang="en-GB" i="1" dirty="0" smtClean="0"/>
              <a:t> </a:t>
            </a:r>
            <a:r>
              <a:rPr lang="en-GB" i="1" dirty="0" err="1" smtClean="0"/>
              <a:t>iure</a:t>
            </a:r>
            <a:r>
              <a:rPr lang="en-GB" i="1" dirty="0" smtClean="0"/>
              <a:t> </a:t>
            </a:r>
            <a:r>
              <a:rPr lang="en-GB" i="1" dirty="0" err="1" smtClean="0"/>
              <a:t>imperii</a:t>
            </a:r>
            <a:r>
              <a:rPr lang="en-GB" i="1" dirty="0" smtClean="0"/>
              <a:t>)”</a:t>
            </a:r>
          </a:p>
          <a:p>
            <a:endParaRPr lang="en-GB" dirty="0" smtClean="0"/>
          </a:p>
          <a:p>
            <a:r>
              <a:rPr lang="en-GB" dirty="0" smtClean="0"/>
              <a:t>PIL(MP)A: s</a:t>
            </a:r>
            <a:r>
              <a:rPr lang="en-GB" baseline="0" dirty="0" smtClean="0"/>
              <a:t> 11(1) </a:t>
            </a:r>
            <a:r>
              <a:rPr lang="en-GB" i="1" dirty="0" smtClean="0"/>
              <a:t>“</a:t>
            </a:r>
            <a:r>
              <a:rPr lang="en-GB" i="1" baseline="0" dirty="0" smtClean="0"/>
              <a:t>The general rule is that the applicable law is the law of the country in which the events constituting the tort or </a:t>
            </a:r>
            <a:r>
              <a:rPr lang="en-GB" i="1" baseline="0" dirty="0" err="1" smtClean="0"/>
              <a:t>delict</a:t>
            </a:r>
            <a:r>
              <a:rPr lang="en-GB" i="1" baseline="0" dirty="0" smtClean="0"/>
              <a:t> in question occur.” 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E31D87-13CA-4491-990C-C8491B06868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Currently being litigated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E31D87-13CA-4491-990C-C8491B068687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- Funding:</a:t>
            </a:r>
            <a:r>
              <a:rPr lang="en-GB" baseline="0" dirty="0" smtClean="0"/>
              <a:t> LA / CFA / foundations &amp; private donors / pro-bono</a:t>
            </a:r>
          </a:p>
          <a:p>
            <a:endParaRPr lang="en-GB" baseline="0" dirty="0" smtClean="0"/>
          </a:p>
          <a:p>
            <a:r>
              <a:rPr lang="en-GB" baseline="0" dirty="0" smtClean="0"/>
              <a:t>- Client contact:</a:t>
            </a:r>
          </a:p>
          <a:p>
            <a:r>
              <a:rPr lang="en-GB" baseline="0" dirty="0" smtClean="0"/>
              <a:t>*Referrals - NGOs, journalists, word of mouth, etc.</a:t>
            </a:r>
          </a:p>
          <a:p>
            <a:r>
              <a:rPr lang="en-GB" baseline="0" dirty="0" smtClean="0"/>
              <a:t>*Access limitations – time / privacy / security</a:t>
            </a:r>
          </a:p>
          <a:p>
            <a:r>
              <a:rPr lang="en-GB" baseline="0" dirty="0" smtClean="0"/>
              <a:t>*Informed consent – cultural / educational issues</a:t>
            </a:r>
          </a:p>
          <a:p>
            <a:r>
              <a:rPr lang="en-GB" baseline="0" dirty="0" smtClean="0"/>
              <a:t>* Often limited instructions in light of above issues.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- Security</a:t>
            </a:r>
          </a:p>
          <a:p>
            <a:r>
              <a:rPr lang="en-GB" baseline="0" dirty="0" smtClean="0"/>
              <a:t>* Staff</a:t>
            </a:r>
          </a:p>
          <a:p>
            <a:r>
              <a:rPr lang="en-GB" baseline="0" dirty="0" smtClean="0"/>
              <a:t>* Client</a:t>
            </a:r>
          </a:p>
          <a:p>
            <a:r>
              <a:rPr lang="en-GB" baseline="0" dirty="0" smtClean="0"/>
              <a:t>* Witnesses </a:t>
            </a:r>
          </a:p>
          <a:p>
            <a:endParaRPr lang="en-GB" baseline="0" dirty="0" smtClean="0"/>
          </a:p>
          <a:p>
            <a:r>
              <a:rPr lang="en-GB" baseline="0" dirty="0" smtClean="0"/>
              <a:t>- Difficulty of gathering evidence</a:t>
            </a:r>
          </a:p>
          <a:p>
            <a:r>
              <a:rPr lang="en-GB" baseline="0" dirty="0" smtClean="0"/>
              <a:t>*Sources</a:t>
            </a:r>
          </a:p>
          <a:p>
            <a:r>
              <a:rPr lang="en-GB" baseline="0" dirty="0" smtClean="0"/>
              <a:t>*</a:t>
            </a:r>
            <a:r>
              <a:rPr lang="en-GB" baseline="0" dirty="0" err="1" smtClean="0"/>
              <a:t>Attributability</a:t>
            </a:r>
            <a:endParaRPr lang="en-GB" baseline="0" dirty="0" smtClean="0"/>
          </a:p>
          <a:p>
            <a:r>
              <a:rPr lang="en-GB" baseline="0" dirty="0" smtClean="0"/>
              <a:t>*Translating it into a format likely to work in litigation context</a:t>
            </a:r>
          </a:p>
          <a:p>
            <a:endParaRPr lang="en-GB" baseline="0" dirty="0" smtClean="0"/>
          </a:p>
          <a:p>
            <a:pPr>
              <a:buFontTx/>
              <a:buChar char="-"/>
            </a:pPr>
            <a:r>
              <a:rPr lang="en-GB" baseline="0" dirty="0" smtClean="0"/>
              <a:t> Challenges of working with interpreters (e.g. </a:t>
            </a:r>
            <a:r>
              <a:rPr lang="en-GB" baseline="0" dirty="0" err="1" smtClean="0"/>
              <a:t>Nasrat</a:t>
            </a:r>
            <a:r>
              <a:rPr lang="en-GB" baseline="0" dirty="0" smtClean="0"/>
              <a:t>)</a:t>
            </a:r>
          </a:p>
          <a:p>
            <a:pPr>
              <a:buFontTx/>
              <a:buChar char="-"/>
            </a:pPr>
            <a:endParaRPr lang="en-GB" baseline="0" dirty="0" smtClean="0"/>
          </a:p>
          <a:p>
            <a:pPr>
              <a:buFontTx/>
              <a:buNone/>
            </a:pPr>
            <a:r>
              <a:rPr lang="en-GB" baseline="0" dirty="0" smtClean="0"/>
              <a:t>QUESTIONS?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E31D87-13CA-4491-990C-C8491B068687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B3B1-74BE-4B33-941C-27355C50C108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15298-2136-4721-B994-5942CCE79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802C-3EA2-44D8-8507-17BA6BEF31B2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292B-CC0E-486D-B1B1-51985695B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6893F-10F3-4548-9FC8-3CEF30F84517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2FD7-2CF9-4AFD-B3CD-8C00AF79A6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7C5E1-6DC7-4D52-B82C-0F7216C61FC9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F1DE9-DB72-4EA3-BA91-2D0F40BEF9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9B67-A4CE-49BE-AD46-3188E8ABDE02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34E5D-0362-458F-88AD-ABE85AC92D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0A960-F882-453B-B853-9DA72D37E592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61F0-0DFD-42EA-A447-73D4F776E0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28BF-4F10-41B8-9790-89E46D0A31F8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8AFC6-247D-4200-8D36-57BDC811D2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4CB8-C573-4603-BF74-5BD7172106B0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C9DA0-9977-43BD-8272-FB14AF5014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AB74-6974-4ADD-A5C0-2D36C77B4E01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0072D-6458-4072-ABB2-6B56A56BCE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28D8D-32E5-4E50-92A1-6722B4395055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CD50-25B5-4E23-84A1-67ED80674C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BC098-38EF-4A09-9284-189146ADAA67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85AE1-F764-4F54-A1C7-1B1F9CC0E8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A90218-32E6-4994-B3BE-F26EC0C3C2C3}" type="datetimeFigureOut">
              <a:rPr lang="en-US"/>
              <a:pPr>
                <a:defRPr/>
              </a:pPr>
              <a:t>6/23/2015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08FDC6-0464-42F5-B0BD-FC7DC1549D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980728"/>
            <a:ext cx="7464425" cy="22780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Extra-territorial accountability</a:t>
            </a:r>
            <a:br>
              <a:rPr lang="en-GB" sz="4000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r>
              <a:rPr lang="en-GB" sz="4000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/>
            </a:r>
            <a:br>
              <a:rPr lang="en-GB" sz="4000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r>
              <a:rPr lang="en-GB" sz="1800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Nikolaus Grubeck</a:t>
            </a:r>
            <a:endParaRPr lang="en-GB" sz="1800" dirty="0" smtClean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789363"/>
            <a:ext cx="6480175" cy="2808287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 smtClean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 smtClean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2052" name="Picture 2" descr="S:\Marketing\New Marketing\DESIGN\MONCKTON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5876925"/>
            <a:ext cx="16811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 txBox="1">
            <a:spLocks/>
          </p:cNvSpPr>
          <p:nvPr/>
        </p:nvSpPr>
        <p:spPr bwMode="auto">
          <a:xfrm>
            <a:off x="395288" y="1428750"/>
            <a:ext cx="8640762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lvl="1" indent="-514350">
              <a:lnSpc>
                <a:spcPct val="80000"/>
              </a:lnSpc>
              <a:buFont typeface="Arial" charset="0"/>
              <a:buChar char="•"/>
            </a:pPr>
            <a:endParaRPr lang="en-GB" sz="28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Practicalities</a:t>
            </a:r>
            <a:endParaRPr lang="en-GB" dirty="0" smtClean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Funding</a:t>
            </a:r>
          </a:p>
          <a:p>
            <a:r>
              <a:rPr lang="en-GB" dirty="0" smtClean="0"/>
              <a:t>Client contact</a:t>
            </a:r>
          </a:p>
          <a:p>
            <a:pPr lvl="1"/>
            <a:r>
              <a:rPr lang="en-GB" dirty="0" smtClean="0"/>
              <a:t>Access</a:t>
            </a:r>
          </a:p>
          <a:p>
            <a:pPr lvl="1"/>
            <a:r>
              <a:rPr lang="en-GB" dirty="0" smtClean="0"/>
              <a:t>Informed consent</a:t>
            </a:r>
          </a:p>
          <a:p>
            <a:pPr lvl="1"/>
            <a:r>
              <a:rPr lang="en-GB" dirty="0" smtClean="0"/>
              <a:t>Instructions</a:t>
            </a:r>
          </a:p>
          <a:p>
            <a:r>
              <a:rPr lang="en-GB" dirty="0" smtClean="0"/>
              <a:t>Security</a:t>
            </a:r>
          </a:p>
          <a:p>
            <a:r>
              <a:rPr lang="en-GB" dirty="0" smtClean="0"/>
              <a:t>Evidence </a:t>
            </a:r>
            <a:r>
              <a:rPr lang="en-GB" dirty="0" smtClean="0"/>
              <a:t>gathering</a:t>
            </a:r>
          </a:p>
          <a:p>
            <a:r>
              <a:rPr lang="en-GB" dirty="0" smtClean="0"/>
              <a:t>Interpreters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 txBox="1">
            <a:spLocks/>
          </p:cNvSpPr>
          <p:nvPr/>
        </p:nvSpPr>
        <p:spPr bwMode="auto">
          <a:xfrm>
            <a:off x="1763713" y="1412875"/>
            <a:ext cx="72009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lvl="1" indent="-571500">
              <a:defRPr/>
            </a:pPr>
            <a:endParaRPr lang="en-GB" sz="28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>
              <a:defRPr/>
            </a:pPr>
            <a:r>
              <a:rPr lang="en-US" sz="28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	</a:t>
            </a:r>
            <a:r>
              <a:rPr lang="en-US" sz="2800" dirty="0" smtClean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Nikolaus Grubeck</a:t>
            </a:r>
            <a:r>
              <a:rPr lang="en-US" sz="28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</a:t>
            </a:r>
            <a:endParaRPr lang="en-GB" sz="28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>
              <a:defRPr/>
            </a:pPr>
            <a:r>
              <a:rPr lang="en-US" sz="28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	Monckton Chambers		</a:t>
            </a:r>
          </a:p>
          <a:p>
            <a:pPr marL="571500" lvl="1" indent="-571500">
              <a:defRPr/>
            </a:pPr>
            <a:r>
              <a:rPr lang="en-US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	</a:t>
            </a:r>
            <a:r>
              <a:rPr lang="en-US" sz="2400" dirty="0" smtClean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ngrubeck@monckton.com</a:t>
            </a:r>
            <a:r>
              <a:rPr lang="en-US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	</a:t>
            </a:r>
            <a:endParaRPr lang="en-GB" sz="24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>
              <a:defRPr/>
            </a:pPr>
            <a:endParaRPr lang="en-GB" sz="2800" dirty="0"/>
          </a:p>
          <a:p>
            <a:pPr marL="514350" lvl="1" indent="-514350">
              <a:buFontTx/>
              <a:buAutoNum type="alphaLcPeriod" startAt="2"/>
              <a:defRPr/>
            </a:pPr>
            <a:endParaRPr lang="en-GB" sz="2800" dirty="0"/>
          </a:p>
          <a:p>
            <a:pPr marL="514350" lvl="1" indent="-514350">
              <a:buFontTx/>
              <a:buAutoNum type="alphaLcPeriod"/>
              <a:defRPr/>
            </a:pPr>
            <a:endParaRPr lang="en-GB" sz="2800" dirty="0"/>
          </a:p>
        </p:txBody>
      </p:sp>
      <p:pic>
        <p:nvPicPr>
          <p:cNvPr id="22531" name="Picture 2" descr="S:\Marketing\New Marketing\DESIGN\MONCKTON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3573463"/>
            <a:ext cx="3571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 txBox="1">
            <a:spLocks/>
          </p:cNvSpPr>
          <p:nvPr/>
        </p:nvSpPr>
        <p:spPr bwMode="auto">
          <a:xfrm>
            <a:off x="395288" y="1428750"/>
            <a:ext cx="8640762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lvl="1" indent="-514350">
              <a:lnSpc>
                <a:spcPct val="80000"/>
              </a:lnSpc>
              <a:buFont typeface="Arial" charset="0"/>
              <a:buChar char="•"/>
            </a:pPr>
            <a:endParaRPr lang="en-GB" sz="28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Overview</a:t>
            </a:r>
            <a:endParaRPr lang="en-GB" dirty="0" smtClean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</a:p>
          <a:p>
            <a:r>
              <a:rPr lang="en-GB" dirty="0" smtClean="0"/>
              <a:t>Issues &amp; degrees of involvement</a:t>
            </a:r>
          </a:p>
          <a:p>
            <a:r>
              <a:rPr lang="en-GB" dirty="0" smtClean="0"/>
              <a:t>Causes of action</a:t>
            </a:r>
          </a:p>
          <a:p>
            <a:r>
              <a:rPr lang="en-GB" dirty="0" smtClean="0"/>
              <a:t>Jurisdiction</a:t>
            </a:r>
          </a:p>
          <a:p>
            <a:r>
              <a:rPr lang="en-GB" dirty="0" smtClean="0"/>
              <a:t>Applicable law</a:t>
            </a:r>
          </a:p>
          <a:p>
            <a:r>
              <a:rPr lang="en-GB" dirty="0" smtClean="0"/>
              <a:t>Defences</a:t>
            </a:r>
          </a:p>
          <a:p>
            <a:r>
              <a:rPr lang="en-GB" dirty="0" smtClean="0"/>
              <a:t>Practicalities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251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 txBox="1">
            <a:spLocks/>
          </p:cNvSpPr>
          <p:nvPr/>
        </p:nvSpPr>
        <p:spPr bwMode="auto">
          <a:xfrm>
            <a:off x="395288" y="1428750"/>
            <a:ext cx="8640762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lvl="1" indent="-514350">
              <a:lnSpc>
                <a:spcPct val="80000"/>
              </a:lnSpc>
              <a:buFont typeface="Arial" charset="0"/>
              <a:buChar char="•"/>
            </a:pPr>
            <a:endParaRPr lang="en-GB" sz="28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Example cases</a:t>
            </a:r>
            <a:endParaRPr lang="en-GB" dirty="0" smtClean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pic>
        <p:nvPicPr>
          <p:cNvPr id="1026" name="Picture 2" descr="C:\Users\ngrubeck\Desktop\Kolol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05064"/>
            <a:ext cx="2592288" cy="2248084"/>
          </a:xfrm>
          <a:prstGeom prst="rect">
            <a:avLst/>
          </a:prstGeom>
          <a:noFill/>
        </p:spPr>
      </p:pic>
      <p:pic>
        <p:nvPicPr>
          <p:cNvPr id="1027" name="Picture 3" descr="C:\Users\ngrubeck\Desktop\Iraq detaine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3600401" cy="2016224"/>
          </a:xfrm>
          <a:prstGeom prst="rect">
            <a:avLst/>
          </a:prstGeom>
          <a:noFill/>
        </p:spPr>
      </p:pic>
      <p:pic>
        <p:nvPicPr>
          <p:cNvPr id="1028" name="Picture 4" descr="C:\Users\ngrubeck\Desktop\Pira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556792"/>
            <a:ext cx="3147550" cy="2016224"/>
          </a:xfrm>
          <a:prstGeom prst="rect">
            <a:avLst/>
          </a:prstGeom>
          <a:noFill/>
        </p:spPr>
      </p:pic>
      <p:pic>
        <p:nvPicPr>
          <p:cNvPr id="1029" name="Picture 5" descr="C:\Users\ngrubeck\Desktop\Dro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005064"/>
            <a:ext cx="3384376" cy="2243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 txBox="1">
            <a:spLocks/>
          </p:cNvSpPr>
          <p:nvPr/>
        </p:nvSpPr>
        <p:spPr bwMode="auto">
          <a:xfrm>
            <a:off x="395288" y="1428750"/>
            <a:ext cx="8640762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lvl="1" indent="-514350">
              <a:lnSpc>
                <a:spcPct val="80000"/>
              </a:lnSpc>
              <a:buFont typeface="Arial" charset="0"/>
              <a:buChar char="•"/>
            </a:pPr>
            <a:endParaRPr lang="en-GB" sz="28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E</a:t>
            </a:r>
            <a:r>
              <a:rPr lang="en-GB" dirty="0" smtClean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xtra-territorial </a:t>
            </a:r>
            <a:r>
              <a:rPr lang="en-GB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i</a:t>
            </a:r>
            <a:r>
              <a:rPr lang="en-GB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ssues</a:t>
            </a:r>
            <a:endParaRPr lang="en-GB" dirty="0" smtClean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Detention</a:t>
            </a:r>
          </a:p>
          <a:p>
            <a:pPr marL="857250" lvl="1" indent="-457200"/>
            <a:r>
              <a:rPr lang="en-GB" dirty="0" smtClean="0"/>
              <a:t>Torture &amp; </a:t>
            </a:r>
            <a:r>
              <a:rPr lang="en-GB" dirty="0" smtClean="0"/>
              <a:t>mistreatment</a:t>
            </a:r>
          </a:p>
          <a:p>
            <a:pPr marL="857250" lvl="1" indent="-457200"/>
            <a:r>
              <a:rPr lang="en-GB" dirty="0" smtClean="0"/>
              <a:t>Legality of detention</a:t>
            </a:r>
            <a:endParaRPr lang="en-GB" dirty="0" smtClean="0"/>
          </a:p>
          <a:p>
            <a:pPr marL="457200" indent="-457200"/>
            <a:r>
              <a:rPr lang="en-GB" dirty="0" smtClean="0"/>
              <a:t>Killing / use of force</a:t>
            </a:r>
          </a:p>
          <a:p>
            <a:pPr marL="457200" indent="-457200"/>
            <a:r>
              <a:rPr lang="en-GB" dirty="0" smtClean="0"/>
              <a:t>Transfer / rendition</a:t>
            </a:r>
            <a:endParaRPr lang="en-GB" dirty="0" smtClean="0"/>
          </a:p>
          <a:p>
            <a:pPr marL="457200" indent="-457200"/>
            <a:r>
              <a:rPr lang="en-GB" dirty="0" smtClean="0"/>
              <a:t>Discrimination</a:t>
            </a:r>
          </a:p>
          <a:p>
            <a:pPr marL="457200" indent="-457200"/>
            <a:r>
              <a:rPr lang="en-GB" dirty="0" smtClean="0"/>
              <a:t>Information / privacy</a:t>
            </a:r>
          </a:p>
          <a:p>
            <a:pPr marL="457200" indent="-457200"/>
            <a:r>
              <a:rPr lang="en-GB" dirty="0" smtClean="0"/>
              <a:t>Contracts / employment </a:t>
            </a:r>
          </a:p>
          <a:p>
            <a:pPr marL="457200" indent="-457200"/>
            <a:r>
              <a:rPr lang="en-GB" dirty="0" smtClean="0"/>
              <a:t>Immigration</a:t>
            </a:r>
            <a:endParaRPr lang="en-GB" dirty="0" smtClean="0"/>
          </a:p>
          <a:p>
            <a:pPr marL="457200" indent="-457200"/>
            <a:endParaRPr lang="en-GB" dirty="0" smtClean="0"/>
          </a:p>
          <a:p>
            <a:pPr marL="457200" indent="-457200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953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 txBox="1">
            <a:spLocks/>
          </p:cNvSpPr>
          <p:nvPr/>
        </p:nvSpPr>
        <p:spPr bwMode="auto">
          <a:xfrm>
            <a:off x="395288" y="1428750"/>
            <a:ext cx="8640762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lvl="1" indent="-514350">
              <a:lnSpc>
                <a:spcPct val="80000"/>
              </a:lnSpc>
              <a:buFont typeface="Arial" charset="0"/>
              <a:buChar char="•"/>
            </a:pPr>
            <a:endParaRPr lang="en-GB" sz="28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Degrees of involvement</a:t>
            </a:r>
            <a:endParaRPr lang="en-GB" dirty="0" smtClean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Direct action</a:t>
            </a:r>
          </a:p>
          <a:p>
            <a:r>
              <a:rPr lang="en-GB" dirty="0" smtClean="0"/>
              <a:t>Participation</a:t>
            </a:r>
          </a:p>
          <a:p>
            <a:r>
              <a:rPr lang="en-GB" dirty="0" smtClean="0"/>
              <a:t>Direction</a:t>
            </a:r>
          </a:p>
          <a:p>
            <a:r>
              <a:rPr lang="en-GB" dirty="0" smtClean="0"/>
              <a:t>Contribution</a:t>
            </a:r>
          </a:p>
          <a:p>
            <a:r>
              <a:rPr lang="en-GB" dirty="0" smtClean="0"/>
              <a:t>Knowledge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779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 txBox="1">
            <a:spLocks/>
          </p:cNvSpPr>
          <p:nvPr/>
        </p:nvSpPr>
        <p:spPr bwMode="auto">
          <a:xfrm>
            <a:off x="395288" y="1428750"/>
            <a:ext cx="8640762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lvl="1" indent="-514350">
              <a:lnSpc>
                <a:spcPct val="80000"/>
              </a:lnSpc>
              <a:buFont typeface="Arial" charset="0"/>
              <a:buChar char="•"/>
            </a:pPr>
            <a:endParaRPr lang="en-GB" sz="28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Causes of action</a:t>
            </a:r>
            <a:endParaRPr lang="en-GB" dirty="0" smtClean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Human Rights Act </a:t>
            </a:r>
            <a:r>
              <a:rPr lang="en-GB" dirty="0" smtClean="0"/>
              <a:t>1998 </a:t>
            </a:r>
            <a:endParaRPr lang="en-GB" dirty="0" smtClean="0"/>
          </a:p>
          <a:p>
            <a:r>
              <a:rPr lang="en-GB" dirty="0" smtClean="0"/>
              <a:t>Other statutes (e.g. </a:t>
            </a:r>
            <a:r>
              <a:rPr lang="en-GB" dirty="0" smtClean="0"/>
              <a:t>Data Protection Act </a:t>
            </a:r>
            <a:r>
              <a:rPr lang="en-GB" dirty="0" smtClean="0"/>
              <a:t>1998, Equality Act 2010, etc.)</a:t>
            </a:r>
          </a:p>
          <a:p>
            <a:r>
              <a:rPr lang="en-GB" dirty="0" smtClean="0"/>
              <a:t>Common law torts (false imprisonment, assault, etc.) / Foreign law</a:t>
            </a:r>
          </a:p>
          <a:p>
            <a:r>
              <a:rPr lang="en-GB" dirty="0" smtClean="0"/>
              <a:t>EU law</a:t>
            </a:r>
            <a:endParaRPr lang="en-GB" dirty="0" smtClean="0"/>
          </a:p>
          <a:p>
            <a:r>
              <a:rPr lang="en-GB" dirty="0" smtClean="0"/>
              <a:t>Habeas corpus</a:t>
            </a:r>
          </a:p>
          <a:p>
            <a:r>
              <a:rPr lang="en-GB" dirty="0" smtClean="0"/>
              <a:t>Judicial review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129028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 txBox="1">
            <a:spLocks/>
          </p:cNvSpPr>
          <p:nvPr/>
        </p:nvSpPr>
        <p:spPr bwMode="auto">
          <a:xfrm>
            <a:off x="395288" y="1428750"/>
            <a:ext cx="8640762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lvl="1" indent="-514350">
              <a:lnSpc>
                <a:spcPct val="80000"/>
              </a:lnSpc>
              <a:buFont typeface="Arial" charset="0"/>
              <a:buChar char="•"/>
            </a:pPr>
            <a:endParaRPr lang="en-GB" sz="28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Jurisdiction</a:t>
            </a:r>
            <a:endParaRPr lang="en-GB" dirty="0" smtClean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Quasi</a:t>
            </a:r>
            <a:r>
              <a:rPr lang="en-GB" dirty="0" smtClean="0"/>
              <a:t>-territorial exclaves</a:t>
            </a:r>
          </a:p>
          <a:p>
            <a:r>
              <a:rPr lang="en-GB" dirty="0" smtClean="0"/>
              <a:t>In o</a:t>
            </a:r>
            <a:r>
              <a:rPr lang="en-GB" dirty="0" smtClean="0"/>
              <a:t>ther extra-territorial cases – Different rules for different causes of action; for example:</a:t>
            </a:r>
          </a:p>
          <a:p>
            <a:pPr lvl="1"/>
            <a:r>
              <a:rPr lang="en-GB" dirty="0" smtClean="0"/>
              <a:t>HRA: state agents exercising authority and control (Art 1 ECHR, </a:t>
            </a:r>
            <a:r>
              <a:rPr lang="en-GB" i="1" dirty="0" smtClean="0"/>
              <a:t>Al </a:t>
            </a:r>
            <a:r>
              <a:rPr lang="en-GB" i="1" dirty="0" err="1" smtClean="0"/>
              <a:t>Skeini</a:t>
            </a:r>
            <a:r>
              <a:rPr lang="en-GB" dirty="0" smtClean="0"/>
              <a:t>, </a:t>
            </a:r>
            <a:r>
              <a:rPr lang="en-GB" i="1" dirty="0" smtClean="0"/>
              <a:t>Smith v MOD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Tort claims: Defendant’s domicile (</a:t>
            </a:r>
            <a:r>
              <a:rPr lang="en-GB" dirty="0" smtClean="0"/>
              <a:t>Regulation (EC) No 44/2001 (“Brussels I Regulation”)) </a:t>
            </a:r>
            <a:endParaRPr lang="en-GB" dirty="0" smtClean="0"/>
          </a:p>
          <a:p>
            <a:pPr lvl="1"/>
            <a:r>
              <a:rPr lang="en-GB" dirty="0" smtClean="0"/>
              <a:t>EA: context-dependant – e.g. employment: connection with UK (</a:t>
            </a:r>
            <a:r>
              <a:rPr lang="en-GB" i="1" dirty="0" smtClean="0"/>
              <a:t>Lawson </a:t>
            </a:r>
            <a:r>
              <a:rPr lang="en-GB" dirty="0" smtClean="0"/>
              <a:t>&amp; </a:t>
            </a:r>
            <a:r>
              <a:rPr lang="en-GB" i="1" dirty="0" err="1" smtClean="0"/>
              <a:t>Ravat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Habeas: control (</a:t>
            </a:r>
            <a:r>
              <a:rPr lang="en-GB" i="1" dirty="0" err="1" smtClean="0"/>
              <a:t>Rahmatullah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619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 txBox="1">
            <a:spLocks/>
          </p:cNvSpPr>
          <p:nvPr/>
        </p:nvSpPr>
        <p:spPr bwMode="auto">
          <a:xfrm>
            <a:off x="395288" y="1428750"/>
            <a:ext cx="8640762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lvl="1" indent="-514350">
              <a:lnSpc>
                <a:spcPct val="80000"/>
              </a:lnSpc>
              <a:buFont typeface="Arial" charset="0"/>
              <a:buChar char="•"/>
            </a:pPr>
            <a:endParaRPr lang="en-GB" sz="28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Applicable law</a:t>
            </a:r>
            <a:endParaRPr lang="en-GB" dirty="0" smtClean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Applicable law in tort claims against UK public authorities: generally </a:t>
            </a:r>
            <a:r>
              <a:rPr lang="en-GB" i="1" dirty="0" err="1" smtClean="0"/>
              <a:t>lex</a:t>
            </a:r>
            <a:r>
              <a:rPr lang="en-GB" i="1" dirty="0" smtClean="0"/>
              <a:t> loci </a:t>
            </a:r>
            <a:r>
              <a:rPr lang="en-GB" i="1" dirty="0" err="1" smtClean="0"/>
              <a:t>delicti</a:t>
            </a:r>
            <a:r>
              <a:rPr lang="en-GB" dirty="0" smtClean="0"/>
              <a:t>:</a:t>
            </a:r>
            <a:endParaRPr lang="en-GB" dirty="0" smtClean="0"/>
          </a:p>
          <a:p>
            <a:pPr lvl="1"/>
            <a:r>
              <a:rPr lang="en-GB" dirty="0" smtClean="0"/>
              <a:t>Regulation </a:t>
            </a:r>
            <a:r>
              <a:rPr lang="en-GB" dirty="0" smtClean="0"/>
              <a:t>(EC) 864/2007 (“Rome II Regulation”), </a:t>
            </a:r>
            <a:r>
              <a:rPr lang="en-GB" dirty="0" smtClean="0"/>
              <a:t>Art 1(1) &amp; Recital 9</a:t>
            </a:r>
            <a:endParaRPr lang="en-GB" dirty="0" smtClean="0"/>
          </a:p>
          <a:p>
            <a:pPr lvl="1"/>
            <a:r>
              <a:rPr lang="en-GB" dirty="0" smtClean="0"/>
              <a:t>Private International Law (Miscellaneous Provisions) Act 1995, Pt 3</a:t>
            </a:r>
          </a:p>
          <a:p>
            <a:pPr lvl="1"/>
            <a:r>
              <a:rPr lang="en-GB" i="1" dirty="0" smtClean="0"/>
              <a:t>Al </a:t>
            </a:r>
            <a:r>
              <a:rPr lang="en-GB" i="1" dirty="0" err="1" smtClean="0"/>
              <a:t>Jedda</a:t>
            </a:r>
            <a:endParaRPr lang="en-GB" i="1" dirty="0" smtClean="0"/>
          </a:p>
          <a:p>
            <a:r>
              <a:rPr lang="en-GB" dirty="0" smtClean="0"/>
              <a:t>Claimants to obtain </a:t>
            </a:r>
            <a:r>
              <a:rPr lang="en-GB" dirty="0" smtClean="0"/>
              <a:t>expert evidence </a:t>
            </a:r>
            <a:r>
              <a:rPr lang="en-GB" dirty="0" smtClean="0"/>
              <a:t>&amp; plead foreign law (</a:t>
            </a:r>
            <a:r>
              <a:rPr lang="en-GB" i="1" dirty="0" err="1" smtClean="0"/>
              <a:t>Belhaj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280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 txBox="1">
            <a:spLocks/>
          </p:cNvSpPr>
          <p:nvPr/>
        </p:nvSpPr>
        <p:spPr bwMode="auto">
          <a:xfrm>
            <a:off x="395288" y="1428750"/>
            <a:ext cx="8640762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lvl="1" indent="-514350">
              <a:lnSpc>
                <a:spcPct val="80000"/>
              </a:lnSpc>
              <a:buFont typeface="Arial" charset="0"/>
              <a:buChar char="•"/>
            </a:pPr>
            <a:endParaRPr lang="en-GB" sz="28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Defences</a:t>
            </a:r>
            <a:endParaRPr lang="en-GB" dirty="0" smtClean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Crown Act of State (</a:t>
            </a:r>
            <a:r>
              <a:rPr lang="en-GB" i="1" dirty="0" err="1" smtClean="0"/>
              <a:t>Serdar</a:t>
            </a:r>
            <a:r>
              <a:rPr lang="en-GB" i="1" dirty="0" smtClean="0"/>
              <a:t> Mohammed </a:t>
            </a:r>
            <a:r>
              <a:rPr lang="en-GB" dirty="0" smtClean="0"/>
              <a:t>&amp;</a:t>
            </a:r>
            <a:r>
              <a:rPr lang="en-GB" i="1" dirty="0" smtClean="0"/>
              <a:t> </a:t>
            </a:r>
            <a:r>
              <a:rPr lang="en-GB" i="1" dirty="0" err="1" smtClean="0"/>
              <a:t>Rahmatullah</a:t>
            </a:r>
            <a:r>
              <a:rPr lang="en-GB" dirty="0" smtClean="0"/>
              <a:t>)</a:t>
            </a:r>
          </a:p>
          <a:p>
            <a:r>
              <a:rPr lang="en-GB" dirty="0" smtClean="0"/>
              <a:t>Foreign Act of State (</a:t>
            </a:r>
            <a:r>
              <a:rPr lang="en-GB" i="1" dirty="0" err="1" smtClean="0"/>
              <a:t>Belhaj</a:t>
            </a:r>
            <a:r>
              <a:rPr lang="en-GB" dirty="0" smtClean="0"/>
              <a:t>)</a:t>
            </a:r>
          </a:p>
          <a:p>
            <a:r>
              <a:rPr lang="en-GB" dirty="0" smtClean="0"/>
              <a:t>Non-</a:t>
            </a:r>
            <a:r>
              <a:rPr lang="en-GB" dirty="0" err="1" smtClean="0"/>
              <a:t>justiciability</a:t>
            </a:r>
            <a:r>
              <a:rPr lang="en-GB" dirty="0" smtClean="0"/>
              <a:t> / respect (</a:t>
            </a:r>
            <a:r>
              <a:rPr lang="en-GB" i="1" dirty="0" err="1" smtClean="0"/>
              <a:t>Abbassi</a:t>
            </a:r>
            <a:r>
              <a:rPr lang="en-GB" dirty="0" smtClean="0"/>
              <a:t>; </a:t>
            </a:r>
            <a:r>
              <a:rPr lang="en-GB" i="1" dirty="0" smtClean="0"/>
              <a:t>Lord </a:t>
            </a:r>
            <a:r>
              <a:rPr lang="en-GB" i="1" dirty="0" err="1" smtClean="0"/>
              <a:t>Carlile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013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955</Words>
  <Application>Microsoft Office PowerPoint</Application>
  <PresentationFormat>On-screen Show (4:3)</PresentationFormat>
  <Paragraphs>169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Extra-territorial accountability  Nikolaus Grubeck</vt:lpstr>
      <vt:lpstr>Overview</vt:lpstr>
      <vt:lpstr>Example cases</vt:lpstr>
      <vt:lpstr>Extra-territorial issues</vt:lpstr>
      <vt:lpstr>Degrees of involvement</vt:lpstr>
      <vt:lpstr>Causes of action</vt:lpstr>
      <vt:lpstr>Jurisdiction</vt:lpstr>
      <vt:lpstr>Applicable law</vt:lpstr>
      <vt:lpstr>Defences</vt:lpstr>
      <vt:lpstr>Practicalities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WEALD LEASING</dc:title>
  <dc:creator>Nikolaus Grubeck</dc:creator>
  <cp:lastModifiedBy>ngrubeck</cp:lastModifiedBy>
  <cp:revision>130</cp:revision>
  <dcterms:created xsi:type="dcterms:W3CDTF">2010-06-16T08:58:23Z</dcterms:created>
  <dcterms:modified xsi:type="dcterms:W3CDTF">2015-06-23T23:01:40Z</dcterms:modified>
</cp:coreProperties>
</file>